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 id="2147483696" r:id="rId5"/>
  </p:sldMasterIdLst>
  <p:notesMasterIdLst>
    <p:notesMasterId r:id="rId23"/>
  </p:notesMasterIdLst>
  <p:sldIdLst>
    <p:sldId id="256" r:id="rId6"/>
    <p:sldId id="257" r:id="rId7"/>
    <p:sldId id="258"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0" d="100"/>
          <a:sy n="160" d="100"/>
        </p:scale>
        <p:origin x="-160"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7768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6590" y="4400239"/>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681" name="Shape 681"/>
          <p:cNvSpPr>
            <a:spLocks noGrp="1" noRot="1" noChangeAspect="1"/>
          </p:cNvSpPr>
          <p:nvPr>
            <p:ph type="sldImg" idx="2"/>
          </p:nvPr>
        </p:nvSpPr>
        <p:spPr>
          <a:xfrm>
            <a:off x="1879626" y="1143000"/>
            <a:ext cx="3102300" cy="3085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690" name="Shape 6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7" name="Shape 7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687388"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86590" y="4400239"/>
            <a:ext cx="5486400" cy="3600899"/>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 you give you a minute to read this slide. Pause for a minute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Does this resemble our reality?  Do we lack automated testing, sometimes impacting our customers’ experience?  Yup, we experience this a lot right after corporate loads.  How much of our time is spent waiting for someone else, just to understand that they were waiting on someone else?  The process by which we get our work done involves a lot of waiting – waiting for information from customers, waiting for e-mail replies, waiting for meetings to be scheduled, etc.  We also work in very protective silos – where we expect nicely packaged requests that get deposited into a work queue.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Corporate load nights are really, really long aren’t they?  There are several reasons for that – couple of which are the lack of automated deployments and checkouts, environment configuration issues etc.  And we have postmortems that sometimes breeds lack of trust between groups.  And I know that most of you feel the pain of this tug of war between the need for stability and the need to be faster for our business.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are slow and unreliable compared to the market today – this is not a slight to any group in operations, or development or architecture delivery – it just reflects our history, the burden of our legacy environments and applications.  But our customers don’t care that we have this legacy to deal with – they are a fickle lot.  They care about innovation, speed, consistency, service, and cost – and they don’t care if it is FedEx that provides the service or UPS or amazon.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 must take heed of the cautionary tale of Sun microsystems, and quickly adapt to the changing market, and provide speed and agility that our business needs in order to beat the competition.  We need to bring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to do that, we need to change not only our technologies, but also our culture and our processes – not just for the new technologies of IaaS &amp; PaaS, but also for how we get work done for our environment today.  That’s where we come in.</a:t>
            </a:r>
          </a:p>
        </p:txBody>
      </p:sp>
      <p:sp>
        <p:nvSpPr>
          <p:cNvPr id="797" name="Shape 797"/>
          <p:cNvSpPr txBox="1">
            <a:spLocks noGrp="1"/>
          </p:cNvSpPr>
          <p:nvPr>
            <p:ph type="sldNum" idx="12"/>
          </p:nvPr>
        </p:nvSpPr>
        <p:spPr>
          <a:xfrm>
            <a:off x="3883828" y="8684928"/>
            <a:ext cx="2972700" cy="459000"/>
          </a:xfrm>
          <a:prstGeom prst="rect">
            <a:avLst/>
          </a:prstGeom>
          <a:noFill/>
          <a:ln>
            <a:noFill/>
          </a:ln>
        </p:spPr>
        <p:txBody>
          <a:bodyPr lIns="91400" tIns="45700" rIns="91400"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86590" y="4400238"/>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815" name="Shape 815"/>
          <p:cNvSpPr>
            <a:spLocks noGrp="1" noRot="1" noChangeAspect="1"/>
          </p:cNvSpPr>
          <p:nvPr>
            <p:ph type="sldImg" idx="2"/>
          </p:nvPr>
        </p:nvSpPr>
        <p:spPr>
          <a:xfrm>
            <a:off x="687388" y="1143000"/>
            <a:ext cx="5484812"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46" name="Shape 8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Audience already know they wanna build great sw</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This slide speaks to CI/CD + the resiliency afforded by PCF as the answer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Objective = Of course! This sounds fantastic!</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OLD NOTES ….</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Stats from </a:t>
            </a:r>
            <a:r>
              <a:rPr lang="en-US" sz="1200" b="0" i="1" u="none" strike="noStrike" cap="none">
                <a:solidFill>
                  <a:schemeClr val="lt1"/>
                </a:solidFill>
                <a:latin typeface="Arial"/>
                <a:ea typeface="Arial"/>
                <a:cs typeface="Arial"/>
                <a:sym typeface="Arial"/>
              </a:rPr>
              <a:t>The Case for Continuous Delivery </a:t>
            </a:r>
            <a:r>
              <a:rPr lang="en-US" sz="1200" b="0" i="0" u="none" strike="noStrike" cap="none">
                <a:solidFill>
                  <a:schemeClr val="lt1"/>
                </a:solidFill>
                <a:latin typeface="Arial"/>
                <a:ea typeface="Arial"/>
                <a:cs typeface="Arial"/>
                <a:sym typeface="Arial"/>
              </a:rPr>
              <a:t>by Jez Humble, Feb 2014</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So why continuous delivery?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Pivotal CF is at the heart of the solution we’ve been talking about. If a customer is looking to build a next-gen PaaS it is ABSOLUTELY the best platform to do this from an automation, value and openness perspective. PaaS and Pivotal CF on their own offer tremendous operational benefits.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It’s also important to know that you CAN do a lot of the fancy automation I just talked through using a traditional VMware IaaS M&amp;O stack and tools like Puppet or Chef. This direction is less “turn---key” for sure but is recommended path when modernizing to get maximum efficiency from 2</a:t>
            </a:r>
            <a:r>
              <a:rPr lang="en-US" sz="1200" b="0" i="0" u="none" strike="noStrike" cap="none" baseline="30000">
                <a:solidFill>
                  <a:schemeClr val="dk1"/>
                </a:solidFill>
                <a:latin typeface="Arial"/>
                <a:ea typeface="Arial"/>
                <a:cs typeface="Arial"/>
                <a:sym typeface="Arial"/>
              </a:rPr>
              <a:t>nd</a:t>
            </a:r>
            <a:r>
              <a:rPr lang="en-US" sz="1200" b="0" i="0" u="none" strike="noStrike" cap="none">
                <a:solidFill>
                  <a:schemeClr val="dk1"/>
                </a:solidFill>
                <a:latin typeface="Arial"/>
                <a:ea typeface="Arial"/>
                <a:cs typeface="Arial"/>
                <a:sym typeface="Arial"/>
              </a:rPr>
              <a:t> platform systems.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But let’s talk about Continuous Delivery PLUS Cloud Foundry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Like I said, surrounding PaaS is a set of integrated tools that automate the SDLC</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When combined these things improve time to market --- you can literally ship code 30 times faster </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Higher quality – 50% fewer failed deployments and the ability to restore services 12x faster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Reduced cost – 90% lower operational costs thanks to significantly lower headcount requirements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And finally it delivers early ROI – by getting code out the door sooner and updating more often --- these initiatives tend to pay for themselves very quickly</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14" name="Shape 614"/>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de by Side">
    <p:spTree>
      <p:nvGrpSpPr>
        <p:cNvPr id="1" name="Shape 43"/>
        <p:cNvGrpSpPr/>
        <p:nvPr/>
      </p:nvGrpSpPr>
      <p:grpSpPr>
        <a:xfrm>
          <a:off x="0" y="0"/>
          <a:ext cx="0" cy="0"/>
          <a:chOff x="0" y="0"/>
          <a:chExt cx="0" cy="0"/>
        </a:xfrm>
      </p:grpSpPr>
      <p:sp>
        <p:nvSpPr>
          <p:cNvPr id="44" name="Shape 44"/>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 name="Shape 45"/>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pic>
        <p:nvPicPr>
          <p:cNvPr id="46" name="Shape 4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47" name="Shape 47"/>
          <p:cNvSpPr txBox="1">
            <a:spLocks noGrp="1"/>
          </p:cNvSpPr>
          <p:nvPr>
            <p:ph type="body" idx="1"/>
          </p:nvPr>
        </p:nvSpPr>
        <p:spPr>
          <a:xfrm>
            <a:off x="4241260" y="1361959"/>
            <a:ext cx="4850100" cy="3231000"/>
          </a:xfrm>
          <a:prstGeom prst="rect">
            <a:avLst/>
          </a:prstGeom>
          <a:noFill/>
          <a:ln>
            <a:noFill/>
          </a:ln>
        </p:spPr>
        <p:txBody>
          <a:bodyPr lIns="91425" tIns="91425" rIns="91425" bIns="91425" anchor="t" anchorCtr="0"/>
          <a:lstStyle>
            <a:lvl1pPr marL="285750" marR="0" lvl="0" indent="-184150" algn="l" rtl="0">
              <a:lnSpc>
                <a:spcPct val="100000"/>
              </a:lnSpc>
              <a:spcBef>
                <a:spcPts val="30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740664" marR="0" lvl="1" indent="-194564" algn="l" rtl="0">
              <a:lnSpc>
                <a:spcPct val="100000"/>
              </a:lnSpc>
              <a:spcBef>
                <a:spcPts val="300"/>
              </a:spcBef>
              <a:spcAft>
                <a:spcPts val="0"/>
              </a:spcAft>
              <a:buClr>
                <a:srgbClr val="008674"/>
              </a:buClr>
              <a:buSzPct val="100000"/>
              <a:buFont typeface="Helvetica Neue"/>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8" name="Shape 48"/>
          <p:cNvSpPr>
            <a:spLocks noGrp="1"/>
          </p:cNvSpPr>
          <p:nvPr>
            <p:ph type="pic" idx="2"/>
          </p:nvPr>
        </p:nvSpPr>
        <p:spPr>
          <a:xfrm>
            <a:off x="0" y="0"/>
            <a:ext cx="41382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title"/>
          </p:nvPr>
        </p:nvSpPr>
        <p:spPr>
          <a:xfrm>
            <a:off x="4241260" y="149918"/>
            <a:ext cx="48501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 name="Shape 50"/>
          <p:cNvSpPr txBox="1">
            <a:spLocks noGrp="1"/>
          </p:cNvSpPr>
          <p:nvPr>
            <p:ph type="body" idx="3"/>
          </p:nvPr>
        </p:nvSpPr>
        <p:spPr>
          <a:xfrm>
            <a:off x="4241762" y="624362"/>
            <a:ext cx="4849799"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age">
    <p:spTree>
      <p:nvGrpSpPr>
        <p:cNvPr id="1" name="Shape 51"/>
        <p:cNvGrpSpPr/>
        <p:nvPr/>
      </p:nvGrpSpPr>
      <p:grpSpPr>
        <a:xfrm>
          <a:off x="0" y="0"/>
          <a:ext cx="0" cy="0"/>
          <a:chOff x="0" y="0"/>
          <a:chExt cx="0" cy="0"/>
        </a:xfrm>
      </p:grpSpPr>
      <p:sp>
        <p:nvSpPr>
          <p:cNvPr id="52" name="Shape 52"/>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54" name="Shape 54"/>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6" name="Shape 56"/>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Main Page">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9" name="Shape 59"/>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Shape 60"/>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 name="Shape 61"/>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62" name="Shape 62"/>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77" name="Shape 77"/>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79" name="Shape 79"/>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hit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3" name="Shape 83"/>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84" name="Shape 84"/>
          <p:cNvGrpSpPr/>
          <p:nvPr/>
        </p:nvGrpSpPr>
        <p:grpSpPr>
          <a:xfrm rot="-5400000">
            <a:off x="-479705" y="2289105"/>
            <a:ext cx="2386713" cy="667922"/>
            <a:chOff x="2560251" y="2184516"/>
            <a:chExt cx="2697155" cy="754800"/>
          </a:xfrm>
        </p:grpSpPr>
        <p:sp>
          <p:nvSpPr>
            <p:cNvPr id="85" name="Shape 85"/>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6" name="Shape 86"/>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7" name="Shape 87"/>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8" name="Shape 88"/>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2" name="Shape 92"/>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93" name="Shape 93"/>
          <p:cNvGrpSpPr/>
          <p:nvPr/>
        </p:nvGrpSpPr>
        <p:grpSpPr>
          <a:xfrm rot="-5400000">
            <a:off x="-488976" y="2284000"/>
            <a:ext cx="2386668" cy="648523"/>
            <a:chOff x="4141787" y="2994025"/>
            <a:chExt cx="1547875" cy="420600"/>
          </a:xfrm>
        </p:grpSpPr>
        <p:sp>
          <p:nvSpPr>
            <p:cNvPr id="94" name="Shape 94"/>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95" name="Shape 95"/>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9" name="Shape 99"/>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00" name="Shape 100"/>
          <p:cNvGrpSpPr/>
          <p:nvPr/>
        </p:nvGrpSpPr>
        <p:grpSpPr>
          <a:xfrm rot="-5400000">
            <a:off x="-488976" y="2284000"/>
            <a:ext cx="2386668" cy="648523"/>
            <a:chOff x="4141787" y="2994025"/>
            <a:chExt cx="1547875" cy="420600"/>
          </a:xfrm>
        </p:grpSpPr>
        <p:sp>
          <p:nvSpPr>
            <p:cNvPr id="101" name="Shape 101"/>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02" name="Shape 102"/>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103"/>
        <p:cNvGrpSpPr/>
        <p:nvPr/>
      </p:nvGrpSpPr>
      <p:grpSpPr>
        <a:xfrm>
          <a:off x="0" y="0"/>
          <a:ext cx="0" cy="0"/>
          <a:chOff x="0" y="0"/>
          <a:chExt cx="0" cy="0"/>
        </a:xfrm>
      </p:grpSpPr>
      <p:sp>
        <p:nvSpPr>
          <p:cNvPr id="104" name="Shape 10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06" name="Shape 10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09" name="Shape 109"/>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2" name="Shape 112"/>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3" name="Shape 113"/>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15" name="Shape 115"/>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117"/>
        <p:cNvGrpSpPr/>
        <p:nvPr/>
      </p:nvGrpSpPr>
      <p:grpSpPr>
        <a:xfrm>
          <a:off x="0" y="0"/>
          <a:ext cx="0" cy="0"/>
          <a:chOff x="0" y="0"/>
          <a:chExt cx="0" cy="0"/>
        </a:xfrm>
      </p:grpSpPr>
      <p:sp>
        <p:nvSpPr>
          <p:cNvPr id="118" name="Shape 118"/>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20" name="Shape 120"/>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2" name="Shape 122"/>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3" name="Shape 123"/>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5" name="Shape 125"/>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26"/>
        <p:cNvGrpSpPr/>
        <p:nvPr/>
      </p:nvGrpSpPr>
      <p:grpSpPr>
        <a:xfrm>
          <a:off x="0" y="0"/>
          <a:ext cx="0" cy="0"/>
          <a:chOff x="0" y="0"/>
          <a:chExt cx="0" cy="0"/>
        </a:xfrm>
      </p:grpSpPr>
      <p:sp>
        <p:nvSpPr>
          <p:cNvPr id="127" name="Shape 127"/>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2" name="Shape 132"/>
          <p:cNvGrpSpPr/>
          <p:nvPr/>
        </p:nvGrpSpPr>
        <p:grpSpPr>
          <a:xfrm>
            <a:off x="181248" y="4609873"/>
            <a:ext cx="1056269" cy="287017"/>
            <a:chOff x="4141787" y="2994025"/>
            <a:chExt cx="1547875" cy="420600"/>
          </a:xfrm>
        </p:grpSpPr>
        <p:sp>
          <p:nvSpPr>
            <p:cNvPr id="133" name="Shape 133"/>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4" name="Shape 134"/>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7" name="Shape 137"/>
          <p:cNvGrpSpPr/>
          <p:nvPr/>
        </p:nvGrpSpPr>
        <p:grpSpPr>
          <a:xfrm>
            <a:off x="181248" y="4609873"/>
            <a:ext cx="1056269" cy="287017"/>
            <a:chOff x="4141787" y="2994025"/>
            <a:chExt cx="1547875" cy="420600"/>
          </a:xfrm>
        </p:grpSpPr>
        <p:sp>
          <p:nvSpPr>
            <p:cNvPr id="138" name="Shape 138"/>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9" name="Shape 139"/>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Whit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64" name="Shape 164"/>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65" name="Shape 165"/>
          <p:cNvGrpSpPr/>
          <p:nvPr/>
        </p:nvGrpSpPr>
        <p:grpSpPr>
          <a:xfrm rot="-5400000">
            <a:off x="-324662" y="2152485"/>
            <a:ext cx="2352157" cy="947776"/>
            <a:chOff x="3943351" y="1631950"/>
            <a:chExt cx="1544525" cy="622349"/>
          </a:xfrm>
        </p:grpSpPr>
        <p:grpSp>
          <p:nvGrpSpPr>
            <p:cNvPr id="166" name="Shape 166"/>
            <p:cNvGrpSpPr/>
            <p:nvPr/>
          </p:nvGrpSpPr>
          <p:grpSpPr>
            <a:xfrm>
              <a:off x="4745037" y="2100263"/>
              <a:ext cx="690513" cy="154037"/>
              <a:chOff x="4745037" y="2100263"/>
              <a:chExt cx="690513" cy="154037"/>
            </a:xfrm>
          </p:grpSpPr>
          <p:sp>
            <p:nvSpPr>
              <p:cNvPr id="167" name="Shape 167"/>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8" name="Shape 168"/>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9" name="Shape 169"/>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0" name="Shape 170"/>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1" name="Shape 171"/>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2" name="Shape 172"/>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3" name="Shape 173"/>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4" name="Shape 174"/>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75" name="Shape 175"/>
            <p:cNvGrpSpPr/>
            <p:nvPr/>
          </p:nvGrpSpPr>
          <p:grpSpPr>
            <a:xfrm>
              <a:off x="3943351" y="1631950"/>
              <a:ext cx="1544525" cy="428699"/>
              <a:chOff x="3943351" y="1631950"/>
              <a:chExt cx="1544525" cy="428699"/>
            </a:xfrm>
          </p:grpSpPr>
          <p:sp>
            <p:nvSpPr>
              <p:cNvPr id="176" name="Shape 176"/>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7" name="Shape 177"/>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8" name="Shape 178"/>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9" name="Shape 179"/>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2"/>
        </a:solidFill>
        <a:effectLst/>
      </p:bgPr>
    </p:bg>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82" name="Shape 182"/>
          <p:cNvGrpSpPr/>
          <p:nvPr/>
        </p:nvGrpSpPr>
        <p:grpSpPr>
          <a:xfrm>
            <a:off x="171426" y="4554079"/>
            <a:ext cx="1056136" cy="416052"/>
            <a:chOff x="3038475" y="3230563"/>
            <a:chExt cx="1031886" cy="406499"/>
          </a:xfrm>
        </p:grpSpPr>
        <p:grpSp>
          <p:nvGrpSpPr>
            <p:cNvPr id="183" name="Shape 183"/>
            <p:cNvGrpSpPr/>
            <p:nvPr/>
          </p:nvGrpSpPr>
          <p:grpSpPr>
            <a:xfrm>
              <a:off x="3038475" y="3230563"/>
              <a:ext cx="1031886" cy="279300"/>
              <a:chOff x="3038475" y="3230563"/>
              <a:chExt cx="1031886" cy="279300"/>
            </a:xfrm>
          </p:grpSpPr>
          <p:sp>
            <p:nvSpPr>
              <p:cNvPr id="184" name="Shape 184"/>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5" name="Shape 185"/>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86" name="Shape 186"/>
            <p:cNvGrpSpPr/>
            <p:nvPr/>
          </p:nvGrpSpPr>
          <p:grpSpPr>
            <a:xfrm>
              <a:off x="3568701" y="3535362"/>
              <a:ext cx="450875" cy="101700"/>
              <a:chOff x="3568701" y="3535362"/>
              <a:chExt cx="450875" cy="101700"/>
            </a:xfrm>
          </p:grpSpPr>
          <p:sp>
            <p:nvSpPr>
              <p:cNvPr id="187" name="Shape 187"/>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8" name="Shape 188"/>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9" name="Shape 189"/>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0" name="Shape 190"/>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1" name="Shape 191"/>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2" name="Shape 192"/>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3" name="Shape 193"/>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4" name="Shape 194"/>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195"/>
        <p:cNvGrpSpPr/>
        <p:nvPr/>
      </p:nvGrpSpPr>
      <p:grpSpPr>
        <a:xfrm>
          <a:off x="0" y="0"/>
          <a:ext cx="0" cy="0"/>
          <a:chOff x="0" y="0"/>
          <a:chExt cx="0" cy="0"/>
        </a:xfrm>
      </p:grpSpPr>
      <p:sp>
        <p:nvSpPr>
          <p:cNvPr id="196" name="Shape 196"/>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98" name="Shape 198"/>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201"/>
        <p:cNvGrpSpPr/>
        <p:nvPr/>
      </p:nvGrpSpPr>
      <p:grpSpPr>
        <a:xfrm>
          <a:off x="0" y="0"/>
          <a:ext cx="0" cy="0"/>
          <a:chOff x="0" y="0"/>
          <a:chExt cx="0" cy="0"/>
        </a:xfrm>
      </p:grpSpPr>
      <p:sp>
        <p:nvSpPr>
          <p:cNvPr id="202" name="Shape 202"/>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04" name="Shape 204"/>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07" name="Shape 207"/>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457200" y="6250300"/>
            <a:ext cx="2133600" cy="2739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12"/>
        <p:cNvGrpSpPr/>
        <p:nvPr/>
      </p:nvGrpSpPr>
      <p:grpSpPr>
        <a:xfrm>
          <a:off x="0" y="0"/>
          <a:ext cx="0" cy="0"/>
          <a:chOff x="0" y="0"/>
          <a:chExt cx="0" cy="0"/>
        </a:xfrm>
      </p:grpSpPr>
      <p:sp>
        <p:nvSpPr>
          <p:cNvPr id="213" name="Shape 213"/>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214" name="Shape 214"/>
          <p:cNvSpPr txBox="1">
            <a:spLocks noGrp="1"/>
          </p:cNvSpPr>
          <p:nvPr>
            <p:ph type="body" idx="1"/>
          </p:nvPr>
        </p:nvSpPr>
        <p:spPr>
          <a:xfrm>
            <a:off x="685799" y="2125980"/>
            <a:ext cx="7908000" cy="358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9" name="Shape 219"/>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20" name="Shape 220"/>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21" name="Shape 221"/>
          <p:cNvGrpSpPr/>
          <p:nvPr/>
        </p:nvGrpSpPr>
        <p:grpSpPr>
          <a:xfrm rot="-5400000">
            <a:off x="-344383" y="2142400"/>
            <a:ext cx="2393461" cy="942876"/>
            <a:chOff x="3038475" y="3230563"/>
            <a:chExt cx="1031886" cy="406499"/>
          </a:xfrm>
        </p:grpSpPr>
        <p:grpSp>
          <p:nvGrpSpPr>
            <p:cNvPr id="222" name="Shape 222"/>
            <p:cNvGrpSpPr/>
            <p:nvPr/>
          </p:nvGrpSpPr>
          <p:grpSpPr>
            <a:xfrm>
              <a:off x="3038475" y="3230563"/>
              <a:ext cx="1031886" cy="279300"/>
              <a:chOff x="3038475" y="3230563"/>
              <a:chExt cx="1031886" cy="279300"/>
            </a:xfrm>
          </p:grpSpPr>
          <p:sp>
            <p:nvSpPr>
              <p:cNvPr id="223" name="Shape 223"/>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4" name="Shape 224"/>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25" name="Shape 225"/>
            <p:cNvGrpSpPr/>
            <p:nvPr/>
          </p:nvGrpSpPr>
          <p:grpSpPr>
            <a:xfrm>
              <a:off x="3568701" y="3535362"/>
              <a:ext cx="450875" cy="101700"/>
              <a:chOff x="3568701" y="3535362"/>
              <a:chExt cx="450875" cy="101700"/>
            </a:xfrm>
          </p:grpSpPr>
          <p:sp>
            <p:nvSpPr>
              <p:cNvPr id="226" name="Shape 226"/>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7" name="Shape 227"/>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8" name="Shape 228"/>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9" name="Shape 229"/>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0" name="Shape 230"/>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1" name="Shape 231"/>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2" name="Shape 232"/>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3" name="Shape 233"/>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2"/>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36" name="Shape 236"/>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37" name="Shape 237"/>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38" name="Shape 238"/>
          <p:cNvGrpSpPr/>
          <p:nvPr/>
        </p:nvGrpSpPr>
        <p:grpSpPr>
          <a:xfrm rot="-5400000">
            <a:off x="-344383" y="2142400"/>
            <a:ext cx="2393461" cy="942876"/>
            <a:chOff x="3038475" y="3230563"/>
            <a:chExt cx="1031886" cy="406499"/>
          </a:xfrm>
        </p:grpSpPr>
        <p:grpSp>
          <p:nvGrpSpPr>
            <p:cNvPr id="239" name="Shape 239"/>
            <p:cNvGrpSpPr/>
            <p:nvPr/>
          </p:nvGrpSpPr>
          <p:grpSpPr>
            <a:xfrm>
              <a:off x="3038475" y="3230563"/>
              <a:ext cx="1031886" cy="279300"/>
              <a:chOff x="3038475" y="3230563"/>
              <a:chExt cx="1031886" cy="279300"/>
            </a:xfrm>
          </p:grpSpPr>
          <p:sp>
            <p:nvSpPr>
              <p:cNvPr id="240" name="Shape 240"/>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1" name="Shape 241"/>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42" name="Shape 242"/>
            <p:cNvGrpSpPr/>
            <p:nvPr/>
          </p:nvGrpSpPr>
          <p:grpSpPr>
            <a:xfrm>
              <a:off x="3568701" y="3535362"/>
              <a:ext cx="450875" cy="101700"/>
              <a:chOff x="3568701" y="3535362"/>
              <a:chExt cx="450875" cy="101700"/>
            </a:xfrm>
          </p:grpSpPr>
          <p:sp>
            <p:nvSpPr>
              <p:cNvPr id="243" name="Shape 243"/>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4" name="Shape 244"/>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5" name="Shape 245"/>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6" name="Shape 246"/>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7" name="Shape 247"/>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8" name="Shape 248"/>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9" name="Shape 249"/>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50" name="Shape 250"/>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lumn">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3" name="Shape 253"/>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4" name="Shape 25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56" name="Shape 25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258"/>
        <p:cNvGrpSpPr/>
        <p:nvPr/>
      </p:nvGrpSpPr>
      <p:grpSpPr>
        <a:xfrm>
          <a:off x="0" y="0"/>
          <a:ext cx="0" cy="0"/>
          <a:chOff x="0" y="0"/>
          <a:chExt cx="0" cy="0"/>
        </a:xfrm>
      </p:grpSpPr>
      <p:sp>
        <p:nvSpPr>
          <p:cNvPr id="259" name="Shape 259"/>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61" name="Shape 261"/>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3" name="Shape 263"/>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4" name="Shape 2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65" name="Shape 265"/>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6" name="Shape 266"/>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269" name="Shape 269"/>
          <p:cNvGrpSpPr/>
          <p:nvPr/>
        </p:nvGrpSpPr>
        <p:grpSpPr>
          <a:xfrm>
            <a:off x="171426" y="4554079"/>
            <a:ext cx="1056136" cy="416052"/>
            <a:chOff x="3038475" y="3230563"/>
            <a:chExt cx="1031886" cy="406499"/>
          </a:xfrm>
        </p:grpSpPr>
        <p:grpSp>
          <p:nvGrpSpPr>
            <p:cNvPr id="270" name="Shape 270"/>
            <p:cNvGrpSpPr/>
            <p:nvPr/>
          </p:nvGrpSpPr>
          <p:grpSpPr>
            <a:xfrm>
              <a:off x="3038475" y="3230563"/>
              <a:ext cx="1031886" cy="279300"/>
              <a:chOff x="3038475" y="3230563"/>
              <a:chExt cx="1031886" cy="279300"/>
            </a:xfrm>
          </p:grpSpPr>
          <p:sp>
            <p:nvSpPr>
              <p:cNvPr id="271" name="Shape 271"/>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2" name="Shape 272"/>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73" name="Shape 273"/>
            <p:cNvGrpSpPr/>
            <p:nvPr/>
          </p:nvGrpSpPr>
          <p:grpSpPr>
            <a:xfrm>
              <a:off x="3568701" y="3535362"/>
              <a:ext cx="450875" cy="101700"/>
              <a:chOff x="3568701" y="3535362"/>
              <a:chExt cx="450875" cy="101700"/>
            </a:xfrm>
          </p:grpSpPr>
          <p:sp>
            <p:nvSpPr>
              <p:cNvPr id="274" name="Shape 274"/>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5" name="Shape 275"/>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6" name="Shape 276"/>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7" name="Shape 277"/>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8" name="Shape 278"/>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9" name="Shape 279"/>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0" name="Shape 280"/>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1" name="Shape 281"/>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age">
    <p:spTree>
      <p:nvGrpSpPr>
        <p:cNvPr id="1" name="Shape 283"/>
        <p:cNvGrpSpPr/>
        <p:nvPr/>
      </p:nvGrpSpPr>
      <p:grpSpPr>
        <a:xfrm>
          <a:off x="0" y="0"/>
          <a:ext cx="0" cy="0"/>
          <a:chOff x="0" y="0"/>
          <a:chExt cx="0" cy="0"/>
        </a:xfrm>
      </p:grpSpPr>
      <p:sp>
        <p:nvSpPr>
          <p:cNvPr id="284" name="Shape 284"/>
          <p:cNvSpPr/>
          <p:nvPr/>
        </p:nvSpPr>
        <p:spPr>
          <a:xfrm>
            <a:off x="-7050" y="0"/>
            <a:ext cx="9158100" cy="5143500"/>
          </a:xfrm>
          <a:prstGeom prst="rect">
            <a:avLst/>
          </a:prstGeom>
          <a:solidFill>
            <a:srgbClr val="23323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285" name="Shape 285"/>
          <p:cNvPicPr preferRelativeResize="0"/>
          <p:nvPr/>
        </p:nvPicPr>
        <p:blipFill rotWithShape="1">
          <a:blip r:embed="rId2">
            <a:alphaModFix/>
          </a:blip>
          <a:srcRect/>
          <a:stretch/>
        </p:blipFill>
        <p:spPr>
          <a:xfrm>
            <a:off x="774700" y="1295400"/>
            <a:ext cx="1431300" cy="336600"/>
          </a:xfrm>
          <a:prstGeom prst="rect">
            <a:avLst/>
          </a:prstGeom>
          <a:noFill/>
          <a:ln>
            <a:noFill/>
          </a:ln>
        </p:spPr>
      </p:pic>
      <p:sp>
        <p:nvSpPr>
          <p:cNvPr id="286" name="Shape 286"/>
          <p:cNvSpPr txBox="1">
            <a:spLocks noGrp="1"/>
          </p:cNvSpPr>
          <p:nvPr>
            <p:ph type="title"/>
          </p:nvPr>
        </p:nvSpPr>
        <p:spPr>
          <a:xfrm>
            <a:off x="659043" y="1951688"/>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87" name="Shape 287"/>
          <p:cNvSpPr txBox="1">
            <a:spLocks noGrp="1"/>
          </p:cNvSpPr>
          <p:nvPr>
            <p:ph type="subTitle" idx="1"/>
          </p:nvPr>
        </p:nvSpPr>
        <p:spPr>
          <a:xfrm>
            <a:off x="657772" y="330341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Main Page">
    <p:spTree>
      <p:nvGrpSpPr>
        <p:cNvPr id="1" name="Shape 288"/>
        <p:cNvGrpSpPr/>
        <p:nvPr/>
      </p:nvGrpSpPr>
      <p:grpSpPr>
        <a:xfrm>
          <a:off x="0" y="0"/>
          <a:ext cx="0" cy="0"/>
          <a:chOff x="0" y="0"/>
          <a:chExt cx="0" cy="0"/>
        </a:xfrm>
      </p:grpSpPr>
      <p:sp>
        <p:nvSpPr>
          <p:cNvPr id="289" name="Shape 289"/>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0" name="Shape 290"/>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1" name="Shape 291"/>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Shape 2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3" name="Shape 293"/>
          <p:cNvSpPr txBox="1">
            <a:spLocks noGrp="1"/>
          </p:cNvSpPr>
          <p:nvPr>
            <p:ph type="body" idx="2"/>
          </p:nvPr>
        </p:nvSpPr>
        <p:spPr>
          <a:xfrm>
            <a:off x="365760" y="1214375"/>
            <a:ext cx="8412600" cy="3231000"/>
          </a:xfrm>
          <a:prstGeom prst="rect">
            <a:avLst/>
          </a:prstGeom>
          <a:noFill/>
          <a:ln>
            <a:noFill/>
          </a:ln>
        </p:spPr>
        <p:txBody>
          <a:bodyPr lIns="91425" tIns="91425" rIns="91425" bIns="91425" anchor="t" anchorCtr="0"/>
          <a:lstStyle>
            <a:lvl1pPr marL="285750" marR="0" lvl="0" indent="-184150" algn="l" rtl="0">
              <a:lnSpc>
                <a:spcPct val="100000"/>
              </a:lnSpc>
              <a:spcBef>
                <a:spcPts val="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457200" marR="0" lvl="1"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ntent Page">
    <p:spTree>
      <p:nvGrpSpPr>
        <p:cNvPr id="1" name="Shape 294"/>
        <p:cNvGrpSpPr/>
        <p:nvPr/>
      </p:nvGrpSpPr>
      <p:grpSpPr>
        <a:xfrm>
          <a:off x="0" y="0"/>
          <a:ext cx="0" cy="0"/>
          <a:chOff x="0" y="0"/>
          <a:chExt cx="0" cy="0"/>
        </a:xfrm>
      </p:grpSpPr>
      <p:sp>
        <p:nvSpPr>
          <p:cNvPr id="295" name="Shape 29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6" name="Shape 29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7" name="Shape 29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Shape 29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9" name="Shape 29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
        <p:cNvGrpSpPr/>
        <p:nvPr/>
      </p:nvGrpSpPr>
      <p:grpSpPr>
        <a:xfrm>
          <a:off x="0" y="0"/>
          <a:ext cx="0" cy="0"/>
          <a:chOff x="0" y="0"/>
          <a:chExt cx="0" cy="0"/>
        </a:xfrm>
      </p:grpSpPr>
      <p:sp>
        <p:nvSpPr>
          <p:cNvPr id="301" name="Shape 30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2" name="Shape 30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03" name="Shape 303"/>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Shape 30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 Blank logo">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8" y="4855076"/>
            <a:ext cx="731400" cy="171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Main Page">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0" name="Shape 310"/>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Shape 31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Shape 31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313" name="Shape 313"/>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8" y="4708314"/>
            <a:ext cx="755621" cy="185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34"/>
        <p:cNvGrpSpPr/>
        <p:nvPr/>
      </p:nvGrpSpPr>
      <p:grpSpPr>
        <a:xfrm>
          <a:off x="0" y="0"/>
          <a:ext cx="0" cy="0"/>
          <a:chOff x="0" y="0"/>
          <a:chExt cx="0" cy="0"/>
        </a:xfrm>
      </p:grpSpPr>
      <p:sp>
        <p:nvSpPr>
          <p:cNvPr id="35" name="Shape 35"/>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6" name="Shape 36"/>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theme" Target="../theme/theme5.xml"/><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6" name="Shape 6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69" name="Shape 69"/>
          <p:cNvGrpSpPr/>
          <p:nvPr/>
        </p:nvGrpSpPr>
        <p:grpSpPr>
          <a:xfrm>
            <a:off x="176306" y="4608594"/>
            <a:ext cx="1056206" cy="295579"/>
            <a:chOff x="2560251" y="2184516"/>
            <a:chExt cx="2697155" cy="754800"/>
          </a:xfrm>
        </p:grpSpPr>
        <p:sp>
          <p:nvSpPr>
            <p:cNvPr id="70" name="Shape 70"/>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1" name="Shape 71"/>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2" name="Shape 72"/>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3" name="Shape 73"/>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142" name="Shape 142"/>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43" name="Shape 143"/>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146" name="Shape 146"/>
          <p:cNvGrpSpPr/>
          <p:nvPr/>
        </p:nvGrpSpPr>
        <p:grpSpPr>
          <a:xfrm>
            <a:off x="171925" y="4555503"/>
            <a:ext cx="1062942" cy="428301"/>
            <a:chOff x="3943351" y="1631950"/>
            <a:chExt cx="1544525" cy="622349"/>
          </a:xfrm>
        </p:grpSpPr>
        <p:grpSp>
          <p:nvGrpSpPr>
            <p:cNvPr id="147" name="Shape 147"/>
            <p:cNvGrpSpPr/>
            <p:nvPr/>
          </p:nvGrpSpPr>
          <p:grpSpPr>
            <a:xfrm>
              <a:off x="4745037" y="2100263"/>
              <a:ext cx="690513" cy="154037"/>
              <a:chOff x="4745037" y="2100263"/>
              <a:chExt cx="690513" cy="154037"/>
            </a:xfrm>
          </p:grpSpPr>
          <p:sp>
            <p:nvSpPr>
              <p:cNvPr id="148" name="Shape 148"/>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49" name="Shape 149"/>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0" name="Shape 150"/>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1" name="Shape 151"/>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2" name="Shape 152"/>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3" name="Shape 153"/>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4" name="Shape 154"/>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5" name="Shape 155"/>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56" name="Shape 156"/>
            <p:cNvGrpSpPr/>
            <p:nvPr/>
          </p:nvGrpSpPr>
          <p:grpSpPr>
            <a:xfrm>
              <a:off x="3943351" y="1631950"/>
              <a:ext cx="1544525" cy="428699"/>
              <a:chOff x="3943351" y="1631950"/>
              <a:chExt cx="1544525" cy="428699"/>
            </a:xfrm>
          </p:grpSpPr>
          <p:sp>
            <p:nvSpPr>
              <p:cNvPr id="157" name="Shape 157"/>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8" name="Shape 158"/>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9" name="Shape 159"/>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0" name="Shape 160"/>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15.jpg"/><Relationship Id="rId12" Type="http://schemas.openxmlformats.org/officeDocument/2006/relationships/image" Target="../media/image16.jp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g"/><Relationship Id="rId10" Type="http://schemas.openxmlformats.org/officeDocument/2006/relationships/image" Target="../media/image14.jp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pic>
        <p:nvPicPr>
          <p:cNvPr id="319" name="Shape 319"/>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sp>
        <p:nvSpPr>
          <p:cNvPr id="320" name="Shape 320"/>
          <p:cNvSpPr/>
          <p:nvPr/>
        </p:nvSpPr>
        <p:spPr>
          <a:xfrm>
            <a:off x="340237" y="1287461"/>
            <a:ext cx="5169310"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1" name="Shape 321"/>
          <p:cNvSpPr/>
          <p:nvPr/>
        </p:nvSpPr>
        <p:spPr>
          <a:xfrm>
            <a:off x="340237" y="1987372"/>
            <a:ext cx="4579003"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2" name="Shape 322"/>
          <p:cNvSpPr/>
          <p:nvPr/>
        </p:nvSpPr>
        <p:spPr>
          <a:xfrm>
            <a:off x="340237" y="2687283"/>
            <a:ext cx="5447105"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3" name="Shape 323"/>
          <p:cNvSpPr txBox="1"/>
          <p:nvPr/>
        </p:nvSpPr>
        <p:spPr>
          <a:xfrm>
            <a:off x="457200" y="903778"/>
            <a:ext cx="5392500" cy="3016200"/>
          </a:xfrm>
          <a:prstGeom prst="rect">
            <a:avLst/>
          </a:prstGeom>
          <a:noFill/>
          <a:ln>
            <a:noFill/>
          </a:ln>
        </p:spPr>
        <p:txBody>
          <a:bodyPr lIns="0" tIns="45700" rIns="0" bIns="45700" anchor="t" anchorCtr="0">
            <a:noAutofit/>
          </a:bodyPr>
          <a:lstStyle/>
          <a:p>
            <a:pPr marL="0" marR="0" lvl="0" indent="0" algn="l" rtl="0">
              <a:spcBef>
                <a:spcPts val="2400"/>
              </a:spcBef>
              <a:spcAft>
                <a:spcPts val="0"/>
              </a:spcAft>
              <a:buSzPct val="25000"/>
              <a:buNone/>
            </a:pPr>
            <a:r>
              <a:rPr lang="en-US" sz="4400" dirty="0">
                <a:solidFill>
                  <a:schemeClr val="lt1"/>
                </a:solidFill>
              </a:rPr>
              <a:t>Building the world’s most successful software businesses</a:t>
            </a:r>
          </a:p>
          <a:p>
            <a:pPr marL="0" marR="0" lvl="0" indent="0" algn="l" rtl="0">
              <a:spcBef>
                <a:spcPts val="600"/>
              </a:spcBef>
              <a:spcAft>
                <a:spcPts val="0"/>
              </a:spcAft>
              <a:buNone/>
            </a:pPr>
            <a:endParaRPr sz="1500" dirty="0">
              <a:solidFill>
                <a:schemeClr val="lt1"/>
              </a:solidFill>
            </a:endParaRPr>
          </a:p>
        </p:txBody>
      </p:sp>
      <p:pic>
        <p:nvPicPr>
          <p:cNvPr id="324" name="Shape 32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4683400" y="450475"/>
            <a:ext cx="4015800" cy="150180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SzPct val="25000"/>
              <a:buNone/>
            </a:pPr>
            <a:r>
              <a:rPr lang="en-US" sz="5400"/>
              <a:t>What’s Next for FedEx?</a:t>
            </a:r>
          </a:p>
        </p:txBody>
      </p:sp>
      <p:pic>
        <p:nvPicPr>
          <p:cNvPr id="684" name="Shape 684"/>
          <p:cNvPicPr preferRelativeResize="0"/>
          <p:nvPr/>
        </p:nvPicPr>
        <p:blipFill rotWithShape="1">
          <a:blip r:embed="rId3">
            <a:alphaModFix/>
          </a:blip>
          <a:srcRect/>
          <a:stretch/>
        </p:blipFill>
        <p:spPr>
          <a:xfrm>
            <a:off x="355705" y="1175124"/>
            <a:ext cx="5130600" cy="3021300"/>
          </a:xfrm>
          <a:prstGeom prst="rect">
            <a:avLst/>
          </a:prstGeom>
          <a:noFill/>
          <a:ln>
            <a:noFill/>
          </a:ln>
        </p:spPr>
      </p:pic>
      <p:pic>
        <p:nvPicPr>
          <p:cNvPr id="685" name="Shape 685"/>
          <p:cNvPicPr preferRelativeResize="0"/>
          <p:nvPr/>
        </p:nvPicPr>
        <p:blipFill rotWithShape="1">
          <a:blip r:embed="rId4">
            <a:alphaModFix/>
          </a:blip>
          <a:srcRect/>
          <a:stretch/>
        </p:blipFill>
        <p:spPr>
          <a:xfrm>
            <a:off x="1888030" y="1746542"/>
            <a:ext cx="2240100" cy="986100"/>
          </a:xfrm>
          <a:prstGeom prst="rect">
            <a:avLst/>
          </a:prstGeom>
          <a:noFill/>
          <a:ln>
            <a:noFill/>
          </a:ln>
        </p:spPr>
      </p:pic>
      <p:pic>
        <p:nvPicPr>
          <p:cNvPr id="686" name="Shape 686"/>
          <p:cNvPicPr preferRelativeResize="0"/>
          <p:nvPr/>
        </p:nvPicPr>
        <p:blipFill rotWithShape="1">
          <a:blip r:embed="rId5">
            <a:alphaModFix/>
          </a:blip>
          <a:srcRect t="24828"/>
          <a:stretch/>
        </p:blipFill>
        <p:spPr>
          <a:xfrm>
            <a:off x="2693463" y="2615743"/>
            <a:ext cx="2027399" cy="117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Shape 692"/>
          <p:cNvPicPr preferRelativeResize="0"/>
          <p:nvPr/>
        </p:nvPicPr>
        <p:blipFill rotWithShape="1">
          <a:blip r:embed="rId3">
            <a:alphaModFix amt="30000"/>
          </a:blip>
          <a:srcRect b="26475"/>
          <a:stretch/>
        </p:blipFill>
        <p:spPr>
          <a:xfrm>
            <a:off x="107950" y="128575"/>
            <a:ext cx="8921748" cy="4919675"/>
          </a:xfrm>
          <a:prstGeom prst="rect">
            <a:avLst/>
          </a:prstGeom>
          <a:noFill/>
          <a:ln>
            <a:noFill/>
          </a:ln>
        </p:spPr>
      </p:pic>
      <p:sp>
        <p:nvSpPr>
          <p:cNvPr id="693" name="Shape 693"/>
          <p:cNvSpPr txBox="1"/>
          <p:nvPr/>
        </p:nvSpPr>
        <p:spPr>
          <a:xfrm>
            <a:off x="247650" y="114300"/>
            <a:ext cx="8553300" cy="676500"/>
          </a:xfrm>
          <a:prstGeom prst="rect">
            <a:avLst/>
          </a:prstGeom>
          <a:noFill/>
          <a:ln>
            <a:noFill/>
          </a:ln>
        </p:spPr>
        <p:txBody>
          <a:bodyPr lIns="91425" tIns="91425" rIns="91425" bIns="91425" anchor="t" anchorCtr="0">
            <a:noAutofit/>
          </a:bodyPr>
          <a:lstStyle/>
          <a:p>
            <a:pPr lvl="0" rtl="0">
              <a:spcBef>
                <a:spcPts val="0"/>
              </a:spcBef>
              <a:buNone/>
            </a:pPr>
            <a:r>
              <a:rPr lang="en-US" sz="3000" b="1">
                <a:solidFill>
                  <a:srgbClr val="FFFFFF"/>
                </a:solidFill>
              </a:rPr>
              <a:t>Cloud Dojo - Accelerate, Agile Everything</a:t>
            </a:r>
          </a:p>
        </p:txBody>
      </p:sp>
      <p:sp>
        <p:nvSpPr>
          <p:cNvPr id="694" name="Shape 694"/>
          <p:cNvSpPr/>
          <p:nvPr/>
        </p:nvSpPr>
        <p:spPr>
          <a:xfrm>
            <a:off x="4012325" y="1288400"/>
            <a:ext cx="1735200" cy="1699800"/>
          </a:xfrm>
          <a:custGeom>
            <a:avLst/>
            <a:gdLst/>
            <a:ahLst/>
            <a:cxnLst/>
            <a:rect l="0" t="0" r="0" b="0"/>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solidFill>
            <a:srgbClr val="4E2C80"/>
          </a:solidFill>
          <a:ln>
            <a:noFill/>
          </a:ln>
        </p:spPr>
        <p:txBody>
          <a:bodyPr lIns="392025" tIns="392025" rIns="392025" bIns="392025" anchor="ctr" anchorCtr="0">
            <a:noAutofit/>
          </a:bodyPr>
          <a:lstStyle/>
          <a:p>
            <a:pPr marL="0" marR="0" lvl="0" indent="0" algn="ctr" rtl="0">
              <a:lnSpc>
                <a:spcPct val="90000"/>
              </a:lnSpc>
              <a:spcBef>
                <a:spcPts val="0"/>
              </a:spcBef>
              <a:spcAft>
                <a:spcPts val="0"/>
              </a:spcAft>
              <a:buClr>
                <a:schemeClr val="dk1"/>
              </a:buClr>
              <a:buFont typeface="Arial"/>
              <a:buNone/>
            </a:pPr>
            <a:endParaRPr sz="1200" b="1" i="0" u="none" strike="noStrike" cap="none">
              <a:solidFill>
                <a:srgbClr val="FFFF00"/>
              </a:solidFill>
            </a:endParaRPr>
          </a:p>
        </p:txBody>
      </p:sp>
      <p:sp>
        <p:nvSpPr>
          <p:cNvPr id="695" name="Shape 695"/>
          <p:cNvSpPr/>
          <p:nvPr/>
        </p:nvSpPr>
        <p:spPr>
          <a:xfrm rot="5400000">
            <a:off x="6539926" y="1744825"/>
            <a:ext cx="530100" cy="921600"/>
          </a:xfrm>
          <a:prstGeom prst="bentArrow">
            <a:avLst>
              <a:gd name="adj1" fmla="val 24369"/>
              <a:gd name="adj2" fmla="val 25000"/>
              <a:gd name="adj3" fmla="val 32391"/>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696" name="Shape 696"/>
          <p:cNvSpPr/>
          <p:nvPr/>
        </p:nvSpPr>
        <p:spPr>
          <a:xfrm rot="5682228">
            <a:off x="3446788" y="855019"/>
            <a:ext cx="2886421" cy="2745858"/>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97" name="Shape 697"/>
          <p:cNvSpPr/>
          <p:nvPr/>
        </p:nvSpPr>
        <p:spPr>
          <a:xfrm>
            <a:off x="6255000" y="2469375"/>
            <a:ext cx="2364000" cy="22413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a:solidFill>
                  <a:srgbClr val="FFFF00"/>
                </a:solidFill>
              </a:rPr>
              <a:t>CLOUD NATIVE APPS IN PROD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FULLY AUTOMATED CI/CD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IT OPS MODEL FOR CLOUD NATIVE APPS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ROLES &amp; RESPONSIBILITIES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00"/>
                </a:solidFill>
              </a:rPr>
              <a:t>CLOUD ARCHITECTURE PATTERNS</a:t>
            </a:r>
          </a:p>
        </p:txBody>
      </p:sp>
      <p:sp>
        <p:nvSpPr>
          <p:cNvPr id="698" name="Shape 698"/>
          <p:cNvSpPr/>
          <p:nvPr/>
        </p:nvSpPr>
        <p:spPr>
          <a:xfrm>
            <a:off x="6654227" y="185755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99" name="Shape 699"/>
          <p:cNvGrpSpPr/>
          <p:nvPr/>
        </p:nvGrpSpPr>
        <p:grpSpPr>
          <a:xfrm>
            <a:off x="140725" y="807962"/>
            <a:ext cx="3364132" cy="2118562"/>
            <a:chOff x="597925" y="807962"/>
            <a:chExt cx="3364132" cy="2118562"/>
          </a:xfrm>
        </p:grpSpPr>
        <p:sp>
          <p:nvSpPr>
            <p:cNvPr id="700" name="Shape 700"/>
            <p:cNvSpPr/>
            <p:nvPr/>
          </p:nvSpPr>
          <p:spPr>
            <a:xfrm>
              <a:off x="2975364" y="846940"/>
              <a:ext cx="184200" cy="237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1" name="Shape 701"/>
            <p:cNvSpPr/>
            <p:nvPr/>
          </p:nvSpPr>
          <p:spPr>
            <a:xfrm>
              <a:off x="3133296" y="1121596"/>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2" name="Shape 702"/>
            <p:cNvSpPr/>
            <p:nvPr/>
          </p:nvSpPr>
          <p:spPr>
            <a:xfrm>
              <a:off x="3362912" y="1070391"/>
              <a:ext cx="107400" cy="249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3" name="Shape 703"/>
            <p:cNvSpPr/>
            <p:nvPr/>
          </p:nvSpPr>
          <p:spPr>
            <a:xfrm rot="10800000" flipH="1">
              <a:off x="3240557" y="1573133"/>
              <a:ext cx="721500" cy="593700"/>
            </a:xfrm>
            <a:prstGeom prst="bentArrow">
              <a:avLst>
                <a:gd name="adj1" fmla="val 21478"/>
                <a:gd name="adj2" fmla="val 25000"/>
                <a:gd name="adj3" fmla="val 26610"/>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04" name="Shape 704"/>
            <p:cNvSpPr/>
            <p:nvPr/>
          </p:nvSpPr>
          <p:spPr>
            <a:xfrm>
              <a:off x="3541962" y="184078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705" name="Shape 705"/>
            <p:cNvPicPr preferRelativeResize="0"/>
            <p:nvPr/>
          </p:nvPicPr>
          <p:blipFill rotWithShape="1">
            <a:blip r:embed="rId4">
              <a:alphaModFix/>
            </a:blip>
            <a:srcRect/>
            <a:stretch/>
          </p:blipFill>
          <p:spPr>
            <a:xfrm>
              <a:off x="2948987" y="1203708"/>
              <a:ext cx="747899" cy="606000"/>
            </a:xfrm>
            <a:prstGeom prst="rect">
              <a:avLst/>
            </a:prstGeom>
            <a:noFill/>
            <a:ln>
              <a:noFill/>
            </a:ln>
          </p:spPr>
        </p:pic>
        <p:sp>
          <p:nvSpPr>
            <p:cNvPr id="706" name="Shape 706"/>
            <p:cNvSpPr/>
            <p:nvPr/>
          </p:nvSpPr>
          <p:spPr>
            <a:xfrm>
              <a:off x="3205371" y="807962"/>
              <a:ext cx="210300" cy="205200"/>
            </a:xfrm>
            <a:prstGeom prst="ellipse">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7" name="Shape 707"/>
            <p:cNvSpPr/>
            <p:nvPr/>
          </p:nvSpPr>
          <p:spPr>
            <a:xfrm>
              <a:off x="973825" y="851425"/>
              <a:ext cx="1899000" cy="20751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R="0" lvl="0" algn="ctr" rtl="0">
                <a:lnSpc>
                  <a:spcPct val="100000"/>
                </a:lnSpc>
                <a:spcBef>
                  <a:spcPts val="0"/>
                </a:spcBef>
                <a:spcAft>
                  <a:spcPts val="0"/>
                </a:spcAft>
                <a:buNone/>
              </a:pPr>
              <a:r>
                <a:rPr lang="en-US" sz="1200" b="1">
                  <a:solidFill>
                    <a:srgbClr val="FFFFFF"/>
                  </a:solidFill>
                </a:rPr>
                <a:t>CLOUD-WILLING APPS (FAST)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OFF-SITE LOCATION</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DEDICATED RESOURCES</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00"/>
                  </a:solidFill>
                </a:rPr>
                <a:t>PCF ENVIRONMENT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PIVOTAL RESOURCES</a:t>
              </a:r>
            </a:p>
          </p:txBody>
        </p:sp>
        <p:sp>
          <p:nvSpPr>
            <p:cNvPr id="708" name="Shape 708"/>
            <p:cNvSpPr txBox="1"/>
            <p:nvPr/>
          </p:nvSpPr>
          <p:spPr>
            <a:xfrm rot="-5400000">
              <a:off x="355975" y="1093375"/>
              <a:ext cx="859800" cy="375900"/>
            </a:xfrm>
            <a:prstGeom prst="rect">
              <a:avLst/>
            </a:prstGeom>
            <a:noFill/>
            <a:ln>
              <a:noFill/>
            </a:ln>
          </p:spPr>
          <p:txBody>
            <a:bodyPr lIns="91425" tIns="91425" rIns="91425" bIns="91425" anchor="t" anchorCtr="0">
              <a:noAutofit/>
            </a:bodyPr>
            <a:lstStyle/>
            <a:p>
              <a:pPr lvl="0" algn="r">
                <a:spcBef>
                  <a:spcPts val="0"/>
                </a:spcBef>
                <a:buNone/>
              </a:pPr>
              <a:r>
                <a:rPr lang="en-US" b="1">
                  <a:solidFill>
                    <a:srgbClr val="FFFFFF"/>
                  </a:solidFill>
                </a:rPr>
                <a:t>INPUTS</a:t>
              </a:r>
            </a:p>
          </p:txBody>
        </p:sp>
      </p:grpSp>
      <p:sp>
        <p:nvSpPr>
          <p:cNvPr id="709" name="Shape 709"/>
          <p:cNvSpPr txBox="1"/>
          <p:nvPr/>
        </p:nvSpPr>
        <p:spPr>
          <a:xfrm rot="5400000">
            <a:off x="8126350" y="2962125"/>
            <a:ext cx="1361400" cy="3759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FFFF"/>
                </a:solidFill>
              </a:rPr>
              <a:t>OUTPUTS</a:t>
            </a:r>
          </a:p>
        </p:txBody>
      </p:sp>
      <p:sp>
        <p:nvSpPr>
          <p:cNvPr id="710" name="Shape 710"/>
          <p:cNvSpPr txBox="1"/>
          <p:nvPr/>
        </p:nvSpPr>
        <p:spPr>
          <a:xfrm rot="-6464820">
            <a:off x="3272815" y="2137318"/>
            <a:ext cx="1121993" cy="362233"/>
          </a:xfrm>
          <a:prstGeom prst="rect">
            <a:avLst/>
          </a:prstGeom>
          <a:noFill/>
          <a:ln>
            <a:noFill/>
          </a:ln>
        </p:spPr>
        <p:txBody>
          <a:bodyPr lIns="91425" tIns="91425" rIns="91425" bIns="91425" anchor="t" anchorCtr="0">
            <a:noAutofit/>
          </a:bodyPr>
          <a:lstStyle/>
          <a:p>
            <a:pPr lvl="0" algn="ctr">
              <a:spcBef>
                <a:spcPts val="0"/>
              </a:spcBef>
              <a:buNone/>
            </a:pPr>
            <a:r>
              <a:rPr lang="en-US" sz="1800" b="1">
                <a:solidFill>
                  <a:srgbClr val="FFFFFF"/>
                </a:solidFill>
              </a:rPr>
              <a:t>AGILE</a:t>
            </a:r>
          </a:p>
        </p:txBody>
      </p:sp>
      <p:sp>
        <p:nvSpPr>
          <p:cNvPr id="711" name="Shape 711"/>
          <p:cNvSpPr txBox="1"/>
          <p:nvPr/>
        </p:nvSpPr>
        <p:spPr>
          <a:xfrm rot="6963073">
            <a:off x="5124319" y="2294586"/>
            <a:ext cx="1660615" cy="362258"/>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DATA SVCS</a:t>
            </a:r>
          </a:p>
        </p:txBody>
      </p:sp>
      <p:sp>
        <p:nvSpPr>
          <p:cNvPr id="712" name="Shape 712"/>
          <p:cNvSpPr txBox="1"/>
          <p:nvPr/>
        </p:nvSpPr>
        <p:spPr>
          <a:xfrm rot="1371580">
            <a:off x="4968505" y="961884"/>
            <a:ext cx="865692" cy="362333"/>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PAAS</a:t>
            </a:r>
          </a:p>
        </p:txBody>
      </p:sp>
      <p:sp>
        <p:nvSpPr>
          <p:cNvPr id="713" name="Shape 713"/>
          <p:cNvSpPr txBox="1"/>
          <p:nvPr/>
        </p:nvSpPr>
        <p:spPr>
          <a:xfrm rot="-2700000">
            <a:off x="3619221" y="1151648"/>
            <a:ext cx="1122178" cy="362321"/>
          </a:xfrm>
          <a:prstGeom prst="rect">
            <a:avLst/>
          </a:prstGeom>
          <a:noFill/>
          <a:ln>
            <a:noFill/>
          </a:ln>
        </p:spPr>
        <p:txBody>
          <a:bodyPr lIns="91425" tIns="91425" rIns="91425" bIns="91425" anchor="t" anchorCtr="0">
            <a:noAutofit/>
          </a:bodyPr>
          <a:lstStyle/>
          <a:p>
            <a:pPr lvl="0" algn="ctr" rtl="0">
              <a:spcBef>
                <a:spcPts val="0"/>
              </a:spcBef>
              <a:buNone/>
            </a:pPr>
            <a:r>
              <a:rPr lang="en-US" sz="1800" b="1">
                <a:solidFill>
                  <a:srgbClr val="FFFFFF"/>
                </a:solidFill>
              </a:rPr>
              <a:t>CI/CD</a:t>
            </a:r>
          </a:p>
        </p:txBody>
      </p:sp>
      <p:grpSp>
        <p:nvGrpSpPr>
          <p:cNvPr id="714" name="Shape 714"/>
          <p:cNvGrpSpPr/>
          <p:nvPr/>
        </p:nvGrpSpPr>
        <p:grpSpPr>
          <a:xfrm>
            <a:off x="4162209" y="1763993"/>
            <a:ext cx="1524600" cy="735593"/>
            <a:chOff x="3958196" y="851818"/>
            <a:chExt cx="1524600" cy="735593"/>
          </a:xfrm>
        </p:grpSpPr>
        <p:sp>
          <p:nvSpPr>
            <p:cNvPr id="715" name="Shape 715"/>
            <p:cNvSpPr txBox="1"/>
            <p:nvPr/>
          </p:nvSpPr>
          <p:spPr>
            <a:xfrm>
              <a:off x="3958196" y="1248712"/>
              <a:ext cx="15246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rgbClr val="474747"/>
                </a:buClr>
                <a:buSzPct val="25000"/>
                <a:buFont typeface="Calibri"/>
                <a:buNone/>
              </a:pPr>
              <a:r>
                <a:rPr lang="en-US" sz="1000" b="1">
                  <a:solidFill>
                    <a:srgbClr val="FFFFFF"/>
                  </a:solidFill>
                  <a:latin typeface="Calibri"/>
                  <a:ea typeface="Calibri"/>
                  <a:cs typeface="Calibri"/>
                  <a:sym typeface="Calibri"/>
                </a:rPr>
                <a:t>TECH OPS, DEV, SEC, Q/A</a:t>
              </a:r>
            </a:p>
          </p:txBody>
        </p:sp>
        <p:grpSp>
          <p:nvGrpSpPr>
            <p:cNvPr id="716" name="Shape 716"/>
            <p:cNvGrpSpPr/>
            <p:nvPr/>
          </p:nvGrpSpPr>
          <p:grpSpPr>
            <a:xfrm>
              <a:off x="4084745" y="851818"/>
              <a:ext cx="1253837" cy="488589"/>
              <a:chOff x="4084745" y="851818"/>
              <a:chExt cx="1253837" cy="488589"/>
            </a:xfrm>
          </p:grpSpPr>
          <p:pic>
            <p:nvPicPr>
              <p:cNvPr id="717" name="Shape 717" descr="Man.png"/>
              <p:cNvPicPr preferRelativeResize="0"/>
              <p:nvPr/>
            </p:nvPicPr>
            <p:blipFill rotWithShape="1">
              <a:blip r:embed="rId5">
                <a:alphaModFix/>
              </a:blip>
              <a:srcRect/>
              <a:stretch/>
            </p:blipFill>
            <p:spPr>
              <a:xfrm>
                <a:off x="4084745" y="851818"/>
                <a:ext cx="169450" cy="485999"/>
              </a:xfrm>
              <a:prstGeom prst="rect">
                <a:avLst/>
              </a:prstGeom>
              <a:noFill/>
              <a:ln>
                <a:noFill/>
              </a:ln>
            </p:spPr>
          </p:pic>
          <p:pic>
            <p:nvPicPr>
              <p:cNvPr id="718" name="Shape 718" descr="Woman.png"/>
              <p:cNvPicPr preferRelativeResize="0"/>
              <p:nvPr/>
            </p:nvPicPr>
            <p:blipFill rotWithShape="1">
              <a:blip r:embed="rId6">
                <a:alphaModFix/>
              </a:blip>
              <a:srcRect/>
              <a:stretch/>
            </p:blipFill>
            <p:spPr>
              <a:xfrm>
                <a:off x="4301583" y="880072"/>
                <a:ext cx="169450" cy="460335"/>
              </a:xfrm>
              <a:prstGeom prst="rect">
                <a:avLst/>
              </a:prstGeom>
              <a:noFill/>
              <a:ln>
                <a:noFill/>
              </a:ln>
            </p:spPr>
          </p:pic>
          <p:pic>
            <p:nvPicPr>
              <p:cNvPr id="719" name="Shape 719" descr="Man.png"/>
              <p:cNvPicPr preferRelativeResize="0"/>
              <p:nvPr/>
            </p:nvPicPr>
            <p:blipFill rotWithShape="1">
              <a:blip r:embed="rId5">
                <a:alphaModFix/>
              </a:blip>
              <a:srcRect/>
              <a:stretch/>
            </p:blipFill>
            <p:spPr>
              <a:xfrm>
                <a:off x="4518419" y="851818"/>
                <a:ext cx="169450" cy="485999"/>
              </a:xfrm>
              <a:prstGeom prst="rect">
                <a:avLst/>
              </a:prstGeom>
              <a:noFill/>
              <a:ln>
                <a:noFill/>
              </a:ln>
            </p:spPr>
          </p:pic>
          <p:pic>
            <p:nvPicPr>
              <p:cNvPr id="720" name="Shape 720" descr="Man.png"/>
              <p:cNvPicPr preferRelativeResize="0"/>
              <p:nvPr/>
            </p:nvPicPr>
            <p:blipFill rotWithShape="1">
              <a:blip r:embed="rId5">
                <a:alphaModFix/>
              </a:blip>
              <a:srcRect/>
              <a:stretch/>
            </p:blipFill>
            <p:spPr>
              <a:xfrm>
                <a:off x="4735269" y="851818"/>
                <a:ext cx="169500" cy="486000"/>
              </a:xfrm>
              <a:prstGeom prst="rect">
                <a:avLst/>
              </a:prstGeom>
              <a:noFill/>
              <a:ln>
                <a:noFill/>
              </a:ln>
            </p:spPr>
          </p:pic>
          <p:pic>
            <p:nvPicPr>
              <p:cNvPr id="721" name="Shape 721" descr="Woman.png"/>
              <p:cNvPicPr preferRelativeResize="0"/>
              <p:nvPr/>
            </p:nvPicPr>
            <p:blipFill rotWithShape="1">
              <a:blip r:embed="rId6">
                <a:alphaModFix/>
              </a:blip>
              <a:srcRect/>
              <a:stretch/>
            </p:blipFill>
            <p:spPr>
              <a:xfrm>
                <a:off x="4952183" y="864722"/>
                <a:ext cx="169500" cy="460200"/>
              </a:xfrm>
              <a:prstGeom prst="rect">
                <a:avLst/>
              </a:prstGeom>
              <a:noFill/>
              <a:ln>
                <a:noFill/>
              </a:ln>
            </p:spPr>
          </p:pic>
          <p:pic>
            <p:nvPicPr>
              <p:cNvPr id="722" name="Shape 722" descr="Woman.png"/>
              <p:cNvPicPr preferRelativeResize="0"/>
              <p:nvPr/>
            </p:nvPicPr>
            <p:blipFill rotWithShape="1">
              <a:blip r:embed="rId6">
                <a:alphaModFix/>
              </a:blip>
              <a:srcRect/>
              <a:stretch/>
            </p:blipFill>
            <p:spPr>
              <a:xfrm>
                <a:off x="5169083" y="864722"/>
                <a:ext cx="169500" cy="460200"/>
              </a:xfrm>
              <a:prstGeom prst="rect">
                <a:avLst/>
              </a:prstGeom>
              <a:noFill/>
              <a:ln>
                <a:noFill/>
              </a:ln>
            </p:spPr>
          </p:pic>
        </p:grpSp>
      </p:grpSp>
      <p:sp>
        <p:nvSpPr>
          <p:cNvPr id="723" name="Shape 723"/>
          <p:cNvSpPr/>
          <p:nvPr/>
        </p:nvSpPr>
        <p:spPr>
          <a:xfrm rot="-5400000">
            <a:off x="3074375" y="1061200"/>
            <a:ext cx="1249500" cy="5103300"/>
          </a:xfrm>
          <a:prstGeom prst="bentArrow">
            <a:avLst>
              <a:gd name="adj1" fmla="val 24369"/>
              <a:gd name="adj2" fmla="val 25375"/>
              <a:gd name="adj3" fmla="val 32391"/>
              <a:gd name="adj4" fmla="val 53973"/>
            </a:avLst>
          </a:prstGeom>
          <a:solidFill>
            <a:srgbClr val="4E2C80"/>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24" name="Shape 724"/>
          <p:cNvSpPr txBox="1"/>
          <p:nvPr/>
        </p:nvSpPr>
        <p:spPr>
          <a:xfrm>
            <a:off x="1872200" y="3895375"/>
            <a:ext cx="4382700" cy="342300"/>
          </a:xfrm>
          <a:prstGeom prst="rect">
            <a:avLst/>
          </a:prstGeom>
          <a:noFill/>
          <a:ln>
            <a:noFill/>
          </a:ln>
        </p:spPr>
        <p:txBody>
          <a:bodyPr lIns="91425" tIns="91425" rIns="91425" bIns="91425" anchor="t" anchorCtr="0">
            <a:noAutofit/>
          </a:bodyPr>
          <a:lstStyle/>
          <a:p>
            <a:pPr lvl="0" algn="ctr">
              <a:spcBef>
                <a:spcPts val="0"/>
              </a:spcBef>
              <a:buNone/>
            </a:pPr>
            <a:r>
              <a:rPr lang="en-US" b="1">
                <a:solidFill>
                  <a:srgbClr val="FFFFFF"/>
                </a:solidFill>
              </a:rPr>
              <a:t>&lt;&lt;&lt; CONTINUOUS LEARNING &lt;&lt;&lt;</a:t>
            </a:r>
          </a:p>
        </p:txBody>
      </p:sp>
    </p:spTree>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7054375" y="4523092"/>
            <a:ext cx="2067300" cy="61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0" name="Shape 730"/>
          <p:cNvSpPr txBox="1">
            <a:spLocks noGrp="1"/>
          </p:cNvSpPr>
          <p:nvPr>
            <p:ph type="title"/>
          </p:nvPr>
        </p:nvSpPr>
        <p:spPr>
          <a:xfrm>
            <a:off x="365760" y="933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a:t>Platform Journey - An Illustration</a:t>
            </a:r>
          </a:p>
        </p:txBody>
      </p:sp>
      <p:sp>
        <p:nvSpPr>
          <p:cNvPr id="731" name="Shape 731"/>
          <p:cNvSpPr/>
          <p:nvPr/>
        </p:nvSpPr>
        <p:spPr>
          <a:xfrm>
            <a:off x="1437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May-June</a:t>
            </a:r>
          </a:p>
        </p:txBody>
      </p:sp>
      <p:sp>
        <p:nvSpPr>
          <p:cNvPr id="732" name="Shape 732"/>
          <p:cNvSpPr/>
          <p:nvPr/>
        </p:nvSpPr>
        <p:spPr>
          <a:xfrm>
            <a:off x="427916" y="1108758"/>
            <a:ext cx="10113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Apr</a:t>
            </a:r>
          </a:p>
        </p:txBody>
      </p:sp>
      <p:sp>
        <p:nvSpPr>
          <p:cNvPr id="733" name="Shape 733"/>
          <p:cNvSpPr/>
          <p:nvPr/>
        </p:nvSpPr>
        <p:spPr>
          <a:xfrm>
            <a:off x="3342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July-Aug</a:t>
            </a:r>
          </a:p>
        </p:txBody>
      </p:sp>
      <p:sp>
        <p:nvSpPr>
          <p:cNvPr id="734" name="Shape 734"/>
          <p:cNvSpPr/>
          <p:nvPr/>
        </p:nvSpPr>
        <p:spPr>
          <a:xfrm>
            <a:off x="5247925" y="1105737"/>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Sept-Oct</a:t>
            </a:r>
          </a:p>
        </p:txBody>
      </p:sp>
      <p:sp>
        <p:nvSpPr>
          <p:cNvPr id="735" name="Shape 735"/>
          <p:cNvSpPr txBox="1"/>
          <p:nvPr/>
        </p:nvSpPr>
        <p:spPr>
          <a:xfrm>
            <a:off x="2070026" y="1647790"/>
            <a:ext cx="7131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Inceptions for Replatforming Initiative; </a:t>
            </a:r>
            <a:r>
              <a:rPr lang="en-US" sz="700">
                <a:latin typeface="Calibri"/>
                <a:ea typeface="Calibri"/>
                <a:cs typeface="Calibri"/>
                <a:sym typeface="Calibri"/>
              </a:rPr>
              <a:t>Dojo</a:t>
            </a:r>
          </a:p>
        </p:txBody>
      </p:sp>
      <p:cxnSp>
        <p:nvCxnSpPr>
          <p:cNvPr id="736" name="Shape 736"/>
          <p:cNvCxnSpPr/>
          <p:nvPr/>
        </p:nvCxnSpPr>
        <p:spPr>
          <a:xfrm>
            <a:off x="12321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7" name="Shape 737"/>
          <p:cNvCxnSpPr/>
          <p:nvPr/>
        </p:nvCxnSpPr>
        <p:spPr>
          <a:xfrm>
            <a:off x="2112045"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8" name="Shape 738"/>
          <p:cNvCxnSpPr/>
          <p:nvPr/>
        </p:nvCxnSpPr>
        <p:spPr>
          <a:xfrm>
            <a:off x="3001729"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9" name="Shape 739"/>
          <p:cNvCxnSpPr/>
          <p:nvPr/>
        </p:nvCxnSpPr>
        <p:spPr>
          <a:xfrm>
            <a:off x="3821151"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0" name="Shape 740"/>
          <p:cNvCxnSpPr/>
          <p:nvPr/>
        </p:nvCxnSpPr>
        <p:spPr>
          <a:xfrm>
            <a:off x="475974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1" name="Shape 741"/>
          <p:cNvCxnSpPr/>
          <p:nvPr/>
        </p:nvCxnSpPr>
        <p:spPr>
          <a:xfrm>
            <a:off x="5638752"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2" name="Shape 742"/>
          <p:cNvCxnSpPr/>
          <p:nvPr/>
        </p:nvCxnSpPr>
        <p:spPr>
          <a:xfrm>
            <a:off x="6517760"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3" name="Shape 743"/>
          <p:cNvCxnSpPr/>
          <p:nvPr/>
        </p:nvCxnSpPr>
        <p:spPr>
          <a:xfrm>
            <a:off x="7397628"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4" name="Shape 744"/>
          <p:cNvCxnSpPr/>
          <p:nvPr/>
        </p:nvCxnSpPr>
        <p:spPr>
          <a:xfrm>
            <a:off x="82757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5" name="Shape 745"/>
          <p:cNvCxnSpPr/>
          <p:nvPr/>
        </p:nvCxnSpPr>
        <p:spPr>
          <a:xfrm>
            <a:off x="9081332" y="1464387"/>
            <a:ext cx="0" cy="3255300"/>
          </a:xfrm>
          <a:prstGeom prst="straightConnector1">
            <a:avLst/>
          </a:prstGeom>
          <a:noFill/>
          <a:ln w="9525" cap="flat" cmpd="sng">
            <a:solidFill>
              <a:srgbClr val="D8D8D8"/>
            </a:solidFill>
            <a:prstDash val="dash"/>
            <a:round/>
            <a:headEnd type="none" w="med" len="med"/>
            <a:tailEnd type="none" w="med" len="med"/>
          </a:ln>
        </p:spPr>
      </p:cxnSp>
      <p:sp>
        <p:nvSpPr>
          <p:cNvPr id="746" name="Shape 746"/>
          <p:cNvSpPr/>
          <p:nvPr/>
        </p:nvSpPr>
        <p:spPr>
          <a:xfrm>
            <a:off x="2092674" y="852725"/>
            <a:ext cx="6466800" cy="234900"/>
          </a:xfrm>
          <a:prstGeom prst="rightArrow">
            <a:avLst>
              <a:gd name="adj1" fmla="val 100000"/>
              <a:gd name="adj2" fmla="val 25207"/>
            </a:avLst>
          </a:prstGeom>
          <a:solidFill>
            <a:srgbClr val="898D90"/>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REPLATFORM AND SCALE</a:t>
            </a:r>
          </a:p>
        </p:txBody>
      </p:sp>
      <p:sp>
        <p:nvSpPr>
          <p:cNvPr id="747" name="Shape 747"/>
          <p:cNvSpPr/>
          <p:nvPr/>
        </p:nvSpPr>
        <p:spPr>
          <a:xfrm>
            <a:off x="6163775" y="645150"/>
            <a:ext cx="1906799" cy="235200"/>
          </a:xfrm>
          <a:prstGeom prst="rightArrow">
            <a:avLst>
              <a:gd name="adj1" fmla="val 100000"/>
              <a:gd name="adj2" fmla="val 25207"/>
            </a:avLst>
          </a:prstGeom>
          <a:solidFill>
            <a:srgbClr val="B5B5B5"/>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OPERATE</a:t>
            </a:r>
          </a:p>
        </p:txBody>
      </p:sp>
      <p:sp>
        <p:nvSpPr>
          <p:cNvPr id="748" name="Shape 748"/>
          <p:cNvSpPr/>
          <p:nvPr/>
        </p:nvSpPr>
        <p:spPr>
          <a:xfrm>
            <a:off x="1183885" y="2139034"/>
            <a:ext cx="984600" cy="369900"/>
          </a:xfrm>
          <a:prstGeom prst="homePlate">
            <a:avLst>
              <a:gd name="adj" fmla="val 13541"/>
            </a:avLst>
          </a:prstGeom>
          <a:solidFill>
            <a:schemeClr val="lt1"/>
          </a:solidFill>
          <a:ln w="12700" cap="flat" cmpd="sng">
            <a:solidFill>
              <a:srgbClr val="717074"/>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39383A"/>
              </a:buClr>
              <a:buSzPct val="25000"/>
              <a:buFont typeface="Calibri"/>
              <a:buNone/>
            </a:pPr>
            <a:r>
              <a:rPr lang="en-US" sz="1050" b="1" i="0" u="none" strike="noStrike" cap="none">
                <a:solidFill>
                  <a:srgbClr val="39383A"/>
                </a:solidFill>
                <a:latin typeface="Calibri"/>
                <a:ea typeface="Calibri"/>
                <a:cs typeface="Calibri"/>
                <a:sym typeface="Calibri"/>
              </a:rPr>
              <a:t>PRE-WORK</a:t>
            </a:r>
          </a:p>
        </p:txBody>
      </p:sp>
      <p:sp>
        <p:nvSpPr>
          <p:cNvPr id="749" name="Shape 749"/>
          <p:cNvSpPr/>
          <p:nvPr/>
        </p:nvSpPr>
        <p:spPr>
          <a:xfrm>
            <a:off x="4559313" y="645159"/>
            <a:ext cx="1668000" cy="235200"/>
          </a:xfrm>
          <a:prstGeom prst="rightArrow">
            <a:avLst>
              <a:gd name="adj1" fmla="val 100000"/>
              <a:gd name="adj2" fmla="val 25207"/>
            </a:avLst>
          </a:prstGeom>
          <a:solidFill>
            <a:srgbClr val="D5D6D7"/>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DEPLOY</a:t>
            </a:r>
          </a:p>
        </p:txBody>
      </p:sp>
      <p:sp>
        <p:nvSpPr>
          <p:cNvPr id="750" name="Shape 750"/>
          <p:cNvSpPr/>
          <p:nvPr/>
        </p:nvSpPr>
        <p:spPr>
          <a:xfrm>
            <a:off x="3610159" y="645159"/>
            <a:ext cx="1013100" cy="235500"/>
          </a:xfrm>
          <a:prstGeom prst="rightArrow">
            <a:avLst>
              <a:gd name="adj1" fmla="val 100000"/>
              <a:gd name="adj2" fmla="val 24651"/>
            </a:avLst>
          </a:prstGeom>
          <a:solidFill>
            <a:srgbClr val="E2E3E4"/>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PLAN</a:t>
            </a:r>
          </a:p>
        </p:txBody>
      </p:sp>
      <p:sp>
        <p:nvSpPr>
          <p:cNvPr id="751" name="Shape 751"/>
          <p:cNvSpPr txBox="1"/>
          <p:nvPr/>
        </p:nvSpPr>
        <p:spPr>
          <a:xfrm rot="-5400000">
            <a:off x="1984" y="1129061"/>
            <a:ext cx="611700" cy="2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1" i="0" u="none" strike="noStrike" cap="none">
                <a:solidFill>
                  <a:srgbClr val="000000"/>
                </a:solidFill>
                <a:latin typeface="Arial"/>
                <a:ea typeface="Arial"/>
                <a:cs typeface="Arial"/>
                <a:sym typeface="Arial"/>
              </a:rPr>
              <a:t>MONTH</a:t>
            </a:r>
          </a:p>
        </p:txBody>
      </p:sp>
      <p:sp>
        <p:nvSpPr>
          <p:cNvPr id="752" name="Shape 752"/>
          <p:cNvSpPr txBox="1"/>
          <p:nvPr/>
        </p:nvSpPr>
        <p:spPr>
          <a:xfrm>
            <a:off x="203259" y="1647790"/>
            <a:ext cx="823500" cy="415500"/>
          </a:xfrm>
          <a:prstGeom prst="rect">
            <a:avLst/>
          </a:prstGeom>
          <a:solidFill>
            <a:schemeClr val="lt1"/>
          </a:solid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US" sz="700">
                <a:latin typeface="Calibri"/>
                <a:ea typeface="Calibri"/>
                <a:cs typeface="Calibri"/>
                <a:sym typeface="Calibri"/>
              </a:rPr>
              <a:t>Finalize Initial Timeline</a:t>
            </a:r>
          </a:p>
        </p:txBody>
      </p:sp>
      <p:sp>
        <p:nvSpPr>
          <p:cNvPr id="753" name="Shape 753"/>
          <p:cNvSpPr txBox="1"/>
          <p:nvPr/>
        </p:nvSpPr>
        <p:spPr>
          <a:xfrm>
            <a:off x="3501275" y="164780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Initial Deployments Complete </a:t>
            </a:r>
            <a:r>
              <a:rPr lang="en-US" sz="700">
                <a:latin typeface="Calibri"/>
                <a:ea typeface="Calibri"/>
                <a:cs typeface="Calibri"/>
                <a:sym typeface="Calibri"/>
              </a:rPr>
              <a:t>to Prod</a:t>
            </a:r>
          </a:p>
        </p:txBody>
      </p:sp>
      <p:sp>
        <p:nvSpPr>
          <p:cNvPr id="754" name="Shape 754"/>
          <p:cNvSpPr txBox="1"/>
          <p:nvPr/>
        </p:nvSpPr>
        <p:spPr>
          <a:xfrm>
            <a:off x="6179460" y="164779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Apps Deployed; Ops Model in Place</a:t>
            </a:r>
          </a:p>
        </p:txBody>
      </p:sp>
      <p:sp>
        <p:nvSpPr>
          <p:cNvPr id="755" name="Shape 755"/>
          <p:cNvSpPr txBox="1"/>
          <p:nvPr/>
        </p:nvSpPr>
        <p:spPr>
          <a:xfrm>
            <a:off x="3883996" y="1647790"/>
            <a:ext cx="9474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 for Replatforming Initiative Wave 2</a:t>
            </a:r>
          </a:p>
        </p:txBody>
      </p:sp>
      <p:sp>
        <p:nvSpPr>
          <p:cNvPr id="756" name="Shape 756"/>
          <p:cNvSpPr txBox="1"/>
          <p:nvPr/>
        </p:nvSpPr>
        <p:spPr>
          <a:xfrm>
            <a:off x="7279138" y="1647790"/>
            <a:ext cx="8412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10 to </a:t>
            </a:r>
            <a:r>
              <a:rPr lang="en-US" sz="700">
                <a:latin typeface="Calibri"/>
                <a:ea typeface="Calibri"/>
                <a:cs typeface="Calibri"/>
                <a:sym typeface="Calibri"/>
              </a:rPr>
              <a:t>XXX </a:t>
            </a:r>
            <a:r>
              <a:rPr lang="en-US" sz="700" b="0" i="0" u="none" strike="noStrike" cap="none">
                <a:solidFill>
                  <a:srgbClr val="000000"/>
                </a:solidFill>
                <a:latin typeface="Calibri"/>
                <a:ea typeface="Calibri"/>
                <a:cs typeface="Calibri"/>
                <a:sym typeface="Calibri"/>
              </a:rPr>
              <a:t>Apps Running on PCF</a:t>
            </a:r>
          </a:p>
        </p:txBody>
      </p:sp>
      <p:sp>
        <p:nvSpPr>
          <p:cNvPr id="757" name="Shape 757"/>
          <p:cNvSpPr/>
          <p:nvPr/>
        </p:nvSpPr>
        <p:spPr>
          <a:xfrm>
            <a:off x="3595993"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8" name="Shape 758"/>
          <p:cNvSpPr/>
          <p:nvPr/>
        </p:nvSpPr>
        <p:spPr>
          <a:xfrm>
            <a:off x="209949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9" name="Shape 759"/>
          <p:cNvSpPr/>
          <p:nvPr/>
        </p:nvSpPr>
        <p:spPr>
          <a:xfrm>
            <a:off x="6632385"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0" name="Shape 760"/>
          <p:cNvSpPr/>
          <p:nvPr/>
        </p:nvSpPr>
        <p:spPr>
          <a:xfrm>
            <a:off x="4004561"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1" name="Shape 761"/>
          <p:cNvSpPr/>
          <p:nvPr/>
        </p:nvSpPr>
        <p:spPr>
          <a:xfrm>
            <a:off x="729466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2" name="Shape 762"/>
          <p:cNvSpPr/>
          <p:nvPr/>
        </p:nvSpPr>
        <p:spPr>
          <a:xfrm>
            <a:off x="91948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3" name="Shape 763"/>
          <p:cNvSpPr/>
          <p:nvPr/>
        </p:nvSpPr>
        <p:spPr>
          <a:xfrm>
            <a:off x="2856975" y="2748075"/>
            <a:ext cx="2596500" cy="415500"/>
          </a:xfrm>
          <a:prstGeom prst="chevron">
            <a:avLst>
              <a:gd name="adj" fmla="val 12673"/>
            </a:avLst>
          </a:prstGeom>
          <a:solidFill>
            <a:schemeClr val="accen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sp>
        <p:nvSpPr>
          <p:cNvPr id="764" name="Shape 764"/>
          <p:cNvSpPr/>
          <p:nvPr/>
        </p:nvSpPr>
        <p:spPr>
          <a:xfrm>
            <a:off x="3984700" y="3155325"/>
            <a:ext cx="2669100"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cxnSp>
        <p:nvCxnSpPr>
          <p:cNvPr id="765" name="Shape 765"/>
          <p:cNvCxnSpPr/>
          <p:nvPr/>
        </p:nvCxnSpPr>
        <p:spPr>
          <a:xfrm rot="10800000">
            <a:off x="3635993" y="1512394"/>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6" name="Shape 766"/>
          <p:cNvCxnSpPr/>
          <p:nvPr/>
        </p:nvCxnSpPr>
        <p:spPr>
          <a:xfrm rot="10800000">
            <a:off x="6667537" y="1521466"/>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7" name="Shape 767"/>
          <p:cNvCxnSpPr/>
          <p:nvPr/>
        </p:nvCxnSpPr>
        <p:spPr>
          <a:xfrm rot="10800000">
            <a:off x="2143719" y="1502991"/>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8" name="Shape 768"/>
          <p:cNvCxnSpPr/>
          <p:nvPr/>
        </p:nvCxnSpPr>
        <p:spPr>
          <a:xfrm rot="10800000">
            <a:off x="4047385" y="15211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9" name="Shape 769"/>
          <p:cNvCxnSpPr/>
          <p:nvPr/>
        </p:nvCxnSpPr>
        <p:spPr>
          <a:xfrm rot="10800000">
            <a:off x="7338915" y="15255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0" name="Shape 770"/>
          <p:cNvCxnSpPr/>
          <p:nvPr/>
        </p:nvCxnSpPr>
        <p:spPr>
          <a:xfrm rot="10800000">
            <a:off x="962266" y="152138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1" name="Shape 771"/>
          <p:cNvCxnSpPr/>
          <p:nvPr/>
        </p:nvCxnSpPr>
        <p:spPr>
          <a:xfrm>
            <a:off x="9900" y="2673903"/>
            <a:ext cx="9124200" cy="0"/>
          </a:xfrm>
          <a:prstGeom prst="straightConnector1">
            <a:avLst/>
          </a:prstGeom>
          <a:noFill/>
          <a:ln w="9525" cap="flat" cmpd="sng">
            <a:solidFill>
              <a:schemeClr val="accent1"/>
            </a:solidFill>
            <a:prstDash val="dash"/>
            <a:round/>
            <a:headEnd type="none" w="lg" len="lg"/>
            <a:tailEnd type="none" w="lg" len="lg"/>
          </a:ln>
        </p:spPr>
      </p:cxnSp>
      <p:sp>
        <p:nvSpPr>
          <p:cNvPr id="772" name="Shape 772"/>
          <p:cNvSpPr txBox="1"/>
          <p:nvPr/>
        </p:nvSpPr>
        <p:spPr>
          <a:xfrm>
            <a:off x="237500" y="2523728"/>
            <a:ext cx="28896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Platform Services</a:t>
            </a:r>
          </a:p>
        </p:txBody>
      </p:sp>
      <p:cxnSp>
        <p:nvCxnSpPr>
          <p:cNvPr id="773" name="Shape 773"/>
          <p:cNvCxnSpPr/>
          <p:nvPr/>
        </p:nvCxnSpPr>
        <p:spPr>
          <a:xfrm>
            <a:off x="9900" y="5078954"/>
            <a:ext cx="9124200" cy="0"/>
          </a:xfrm>
          <a:prstGeom prst="straightConnector1">
            <a:avLst/>
          </a:prstGeom>
          <a:noFill/>
          <a:ln w="9525" cap="flat" cmpd="sng">
            <a:solidFill>
              <a:schemeClr val="accent1"/>
            </a:solidFill>
            <a:prstDash val="dash"/>
            <a:round/>
            <a:headEnd type="none" w="lg" len="lg"/>
            <a:tailEnd type="none" w="lg" len="lg"/>
          </a:ln>
        </p:spPr>
      </p:cxnSp>
      <p:sp>
        <p:nvSpPr>
          <p:cNvPr id="774" name="Shape 774"/>
          <p:cNvSpPr txBox="1"/>
          <p:nvPr/>
        </p:nvSpPr>
        <p:spPr>
          <a:xfrm>
            <a:off x="237500" y="4918879"/>
            <a:ext cx="36465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Replatforming and COE/Dojo Buildout Approach</a:t>
            </a:r>
          </a:p>
        </p:txBody>
      </p:sp>
      <p:sp>
        <p:nvSpPr>
          <p:cNvPr id="775" name="Shape 775"/>
          <p:cNvSpPr/>
          <p:nvPr/>
        </p:nvSpPr>
        <p:spPr>
          <a:xfrm>
            <a:off x="5583246" y="2069803"/>
            <a:ext cx="1347299"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OPERATIONS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6" name="Shape 776"/>
          <p:cNvSpPr/>
          <p:nvPr/>
        </p:nvSpPr>
        <p:spPr>
          <a:xfrm>
            <a:off x="2188968" y="2069803"/>
            <a:ext cx="1347299" cy="489900"/>
          </a:xfrm>
          <a:prstGeom prst="chevron">
            <a:avLst>
              <a:gd name="adj" fmla="val 12673"/>
            </a:avLst>
          </a:prstGeom>
          <a:solidFill>
            <a:srgbClr val="01786E"/>
          </a:solidFill>
          <a:ln w="9525" cap="flat" cmpd="sng">
            <a:solidFill>
              <a:srgbClr val="0178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PLATFORM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7" name="Shape 777"/>
          <p:cNvSpPr txBox="1"/>
          <p:nvPr/>
        </p:nvSpPr>
        <p:spPr>
          <a:xfrm>
            <a:off x="2821000" y="3159100"/>
            <a:ext cx="1098900" cy="773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Target Apps: </a:t>
            </a:r>
            <a:r>
              <a:rPr lang="en-US" sz="700">
                <a:latin typeface="Calibri"/>
                <a:ea typeface="Calibri"/>
                <a:cs typeface="Calibri"/>
                <a:sym typeface="Calibri"/>
              </a:rPr>
              <a:t>CNTY, ROSS, CAAS</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78" name="Shape 778"/>
          <p:cNvSpPr/>
          <p:nvPr/>
        </p:nvSpPr>
        <p:spPr>
          <a:xfrm>
            <a:off x="765150" y="2799896"/>
            <a:ext cx="1398000" cy="369900"/>
          </a:xfrm>
          <a:prstGeom prst="chevron">
            <a:avLst>
              <a:gd name="adj" fmla="val 12673"/>
            </a:avLst>
          </a:prstGeom>
          <a:solidFill>
            <a:schemeClr val="accent2"/>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PRE-WORK: APP IDENTIFICATION</a:t>
            </a:r>
            <a:r>
              <a:rPr lang="en-US" sz="1200" b="1" i="0" u="none" strike="noStrike" cap="none">
                <a:solidFill>
                  <a:srgbClr val="FFFFFF"/>
                </a:solidFill>
                <a:latin typeface="Calibri"/>
                <a:ea typeface="Calibri"/>
                <a:cs typeface="Calibri"/>
                <a:sym typeface="Calibri"/>
              </a:rPr>
              <a:t>   </a:t>
            </a:r>
          </a:p>
        </p:txBody>
      </p:sp>
      <p:sp>
        <p:nvSpPr>
          <p:cNvPr id="779" name="Shape 779"/>
          <p:cNvSpPr/>
          <p:nvPr/>
        </p:nvSpPr>
        <p:spPr>
          <a:xfrm>
            <a:off x="7017025" y="1109520"/>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Nov-Dec</a:t>
            </a:r>
          </a:p>
        </p:txBody>
      </p:sp>
      <p:sp>
        <p:nvSpPr>
          <p:cNvPr id="780" name="Shape 780"/>
          <p:cNvSpPr txBox="1"/>
          <p:nvPr/>
        </p:nvSpPr>
        <p:spPr>
          <a:xfrm>
            <a:off x="5489107" y="1647790"/>
            <a:ext cx="5664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Dojo Inception</a:t>
            </a:r>
          </a:p>
        </p:txBody>
      </p:sp>
      <p:sp>
        <p:nvSpPr>
          <p:cNvPr id="781" name="Shape 781"/>
          <p:cNvSpPr/>
          <p:nvPr/>
        </p:nvSpPr>
        <p:spPr>
          <a:xfrm>
            <a:off x="553667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782" name="Shape 782"/>
          <p:cNvCxnSpPr/>
          <p:nvPr/>
        </p:nvCxnSpPr>
        <p:spPr>
          <a:xfrm rot="10800000">
            <a:off x="5574449" y="1532266"/>
            <a:ext cx="0" cy="169800"/>
          </a:xfrm>
          <a:prstGeom prst="straightConnector1">
            <a:avLst/>
          </a:prstGeom>
          <a:noFill/>
          <a:ln w="12700" cap="flat" cmpd="sng">
            <a:solidFill>
              <a:srgbClr val="A6A6A6"/>
            </a:solidFill>
            <a:prstDash val="solid"/>
            <a:round/>
            <a:headEnd type="none" w="med" len="med"/>
            <a:tailEnd type="oval" w="med" len="med"/>
          </a:ln>
        </p:spPr>
      </p:cxnSp>
      <p:sp>
        <p:nvSpPr>
          <p:cNvPr id="783" name="Shape 783"/>
          <p:cNvSpPr/>
          <p:nvPr/>
        </p:nvSpPr>
        <p:spPr>
          <a:xfrm>
            <a:off x="6548875" y="2667000"/>
            <a:ext cx="505500" cy="489900"/>
          </a:xfrm>
          <a:prstGeom prst="star4">
            <a:avLst>
              <a:gd name="adj" fmla="val 12500"/>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txBox="1"/>
          <p:nvPr/>
        </p:nvSpPr>
        <p:spPr>
          <a:xfrm>
            <a:off x="4040375" y="3645225"/>
            <a:ext cx="2669100" cy="4899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Target Apps</a:t>
            </a:r>
            <a:r>
              <a:rPr lang="en-US" sz="700" b="1">
                <a:latin typeface="Calibri"/>
                <a:ea typeface="Calibri"/>
                <a:cs typeface="Calibri"/>
                <a:sym typeface="Calibri"/>
              </a:rPr>
              <a:t>: </a:t>
            </a:r>
            <a:r>
              <a:rPr lang="en-US" sz="700">
                <a:latin typeface="Calibri"/>
                <a:ea typeface="Calibri"/>
                <a:cs typeface="Calibri"/>
                <a:sym typeface="Calibri"/>
              </a:rPr>
              <a:t>TBD</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85" name="Shape 785"/>
          <p:cNvSpPr txBox="1"/>
          <p:nvPr/>
        </p:nvSpPr>
        <p:spPr>
          <a:xfrm>
            <a:off x="6642400" y="3156900"/>
            <a:ext cx="1098900" cy="7320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Milestone</a:t>
            </a:r>
            <a:r>
              <a:rPr lang="en-US" sz="700" b="1">
                <a:latin typeface="Calibri"/>
                <a:ea typeface="Calibri"/>
                <a:cs typeface="Calibri"/>
                <a:sym typeface="Calibri"/>
              </a:rPr>
              <a:t>:</a:t>
            </a:r>
            <a:r>
              <a:rPr lang="en-US" sz="700">
                <a:latin typeface="Calibri"/>
                <a:ea typeface="Calibri"/>
                <a:cs typeface="Calibri"/>
                <a:sym typeface="Calibri"/>
              </a:rPr>
              <a:t> Strategic Touchpoint and Planning for “Factory concept” to migrate applications at scale  (</a:t>
            </a:r>
            <a:r>
              <a:rPr lang="en-US" sz="700" u="sng">
                <a:latin typeface="Calibri"/>
                <a:ea typeface="Calibri"/>
                <a:cs typeface="Calibri"/>
                <a:sym typeface="Calibri"/>
              </a:rPr>
              <a:t>Customer, </a:t>
            </a:r>
            <a:r>
              <a:rPr lang="en-US" sz="700">
                <a:latin typeface="Calibri"/>
                <a:ea typeface="Calibri"/>
                <a:cs typeface="Calibri"/>
                <a:sym typeface="Calibri"/>
              </a:rPr>
              <a:t> </a:t>
            </a:r>
            <a:r>
              <a:rPr lang="en-US" sz="700" u="sng">
                <a:latin typeface="Calibri"/>
                <a:ea typeface="Calibri"/>
                <a:cs typeface="Calibri"/>
                <a:sym typeface="Calibri"/>
              </a:rPr>
              <a:t>Partner</a:t>
            </a:r>
            <a:r>
              <a:rPr lang="en-US" sz="700">
                <a:latin typeface="Calibri"/>
                <a:ea typeface="Calibri"/>
                <a:cs typeface="Calibri"/>
                <a:sym typeface="Calibri"/>
              </a:rPr>
              <a:t>, etc)</a:t>
            </a:r>
          </a:p>
        </p:txBody>
      </p:sp>
      <p:sp>
        <p:nvSpPr>
          <p:cNvPr id="786" name="Shape 786"/>
          <p:cNvSpPr/>
          <p:nvPr/>
        </p:nvSpPr>
        <p:spPr>
          <a:xfrm rot="-1744293">
            <a:off x="7951382" y="2644179"/>
            <a:ext cx="984767" cy="490169"/>
          </a:xfrm>
          <a:prstGeom prst="rightArrow">
            <a:avLst>
              <a:gd name="adj1" fmla="val 50000"/>
              <a:gd name="adj2" fmla="val 50000"/>
            </a:avLst>
          </a:prstGeom>
          <a:solidFill>
            <a:schemeClr val="accen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SCALE</a:t>
            </a:r>
          </a:p>
        </p:txBody>
      </p:sp>
      <p:sp>
        <p:nvSpPr>
          <p:cNvPr id="787" name="Shape 787"/>
          <p:cNvSpPr/>
          <p:nvPr/>
        </p:nvSpPr>
        <p:spPr>
          <a:xfrm>
            <a:off x="7895375" y="32612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8" name="Shape 788"/>
          <p:cNvSpPr/>
          <p:nvPr/>
        </p:nvSpPr>
        <p:spPr>
          <a:xfrm>
            <a:off x="8047775" y="34136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9" name="Shape 789"/>
          <p:cNvSpPr/>
          <p:nvPr/>
        </p:nvSpPr>
        <p:spPr>
          <a:xfrm>
            <a:off x="8200175" y="35660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90" name="Shape 790"/>
          <p:cNvSpPr/>
          <p:nvPr/>
        </p:nvSpPr>
        <p:spPr>
          <a:xfrm>
            <a:off x="2924725" y="4194050"/>
            <a:ext cx="56349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PIVOTAL LABS ENGAGEMENT</a:t>
            </a:r>
            <a:r>
              <a:rPr lang="en-US" sz="1000">
                <a:solidFill>
                  <a:srgbClr val="FFFFFF"/>
                </a:solidFill>
                <a:latin typeface="Calibri"/>
                <a:ea typeface="Calibri"/>
                <a:cs typeface="Calibri"/>
                <a:sym typeface="Calibri"/>
              </a:rPr>
              <a:t> (ENGINEERING, DESIGN, PRODUCT MANAGEMENT, ARCHITECTURE) </a:t>
            </a:r>
          </a:p>
        </p:txBody>
      </p:sp>
      <p:sp>
        <p:nvSpPr>
          <p:cNvPr id="791" name="Shape 791"/>
          <p:cNvSpPr/>
          <p:nvPr/>
        </p:nvSpPr>
        <p:spPr>
          <a:xfrm>
            <a:off x="4467325" y="4621057"/>
            <a:ext cx="46140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EDUCATION </a:t>
            </a:r>
            <a:r>
              <a:rPr lang="en-US" sz="1000">
                <a:solidFill>
                  <a:srgbClr val="FFFFFF"/>
                </a:solidFill>
                <a:latin typeface="Calibri"/>
                <a:ea typeface="Calibri"/>
                <a:cs typeface="Calibri"/>
                <a:sym typeface="Calibri"/>
              </a:rPr>
              <a:t>(ADDITIONAL E-LEARNING OR TRAIN-THE-TRAINER)</a:t>
            </a:r>
          </a:p>
        </p:txBody>
      </p:sp>
      <p:sp>
        <p:nvSpPr>
          <p:cNvPr id="792" name="Shape 792"/>
          <p:cNvSpPr/>
          <p:nvPr/>
        </p:nvSpPr>
        <p:spPr>
          <a:xfrm>
            <a:off x="3127100" y="4408301"/>
            <a:ext cx="59346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a:solidFill>
                  <a:srgbClr val="FFFFFF"/>
                </a:solidFill>
                <a:latin typeface="Calibri"/>
                <a:ea typeface="Calibri"/>
                <a:cs typeface="Calibri"/>
                <a:sym typeface="Calibri"/>
              </a:rPr>
              <a:t>ONGOING</a:t>
            </a:r>
            <a:r>
              <a:rPr lang="en-US" sz="1000" b="1">
                <a:solidFill>
                  <a:srgbClr val="FFFFFF"/>
                </a:solidFill>
                <a:latin typeface="Calibri"/>
                <a:ea typeface="Calibri"/>
                <a:cs typeface="Calibri"/>
                <a:sym typeface="Calibri"/>
              </a:rPr>
              <a:t> EXPERTISE </a:t>
            </a:r>
            <a:r>
              <a:rPr lang="en-US" sz="1000">
                <a:solidFill>
                  <a:srgbClr val="FFFFFF"/>
                </a:solidFill>
                <a:latin typeface="Calibri"/>
                <a:ea typeface="Calibri"/>
                <a:cs typeface="Calibri"/>
                <a:sym typeface="Calibri"/>
              </a:rPr>
              <a:t>(ENGINEERING, DESIGN, PRODUCT MANAGEMENT, ARCHITECTURE) </a:t>
            </a:r>
          </a:p>
        </p:txBody>
      </p:sp>
      <p:pic>
        <p:nvPicPr>
          <p:cNvPr id="793" name="Shape 793"/>
          <p:cNvPicPr preferRelativeResize="0"/>
          <p:nvPr/>
        </p:nvPicPr>
        <p:blipFill>
          <a:blip r:embed="rId3">
            <a:alphaModFix/>
          </a:blip>
          <a:stretch>
            <a:fillRect/>
          </a:stretch>
        </p:blipFill>
        <p:spPr>
          <a:xfrm>
            <a:off x="7795320" y="130118"/>
            <a:ext cx="1255842" cy="36989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1000"/>
                                        <p:tgtEl>
                                          <p:spTgt spid="748"/>
                                        </p:tgtEl>
                                      </p:cBhvr>
                                    </p:animEffect>
                                  </p:childTnLst>
                                </p:cTn>
                              </p:par>
                              <p:par>
                                <p:cTn id="8" presetID="10" presetClass="entr" presetSubtype="0" fill="hold" nodeType="withEffect">
                                  <p:stCondLst>
                                    <p:cond delay="0"/>
                                  </p:stCondLst>
                                  <p:childTnLst>
                                    <p:set>
                                      <p:cBhvr>
                                        <p:cTn id="9" dur="1" fill="hold">
                                          <p:stCondLst>
                                            <p:cond delay="0"/>
                                          </p:stCondLst>
                                        </p:cTn>
                                        <p:tgtEl>
                                          <p:spTgt spid="771"/>
                                        </p:tgtEl>
                                        <p:attrNameLst>
                                          <p:attrName>style.visibility</p:attrName>
                                        </p:attrNameLst>
                                      </p:cBhvr>
                                      <p:to>
                                        <p:strVal val="visible"/>
                                      </p:to>
                                    </p:set>
                                    <p:animEffect transition="in" filter="fade">
                                      <p:cBhvr>
                                        <p:cTn id="10" dur="1000"/>
                                        <p:tgtEl>
                                          <p:spTgt spid="771"/>
                                        </p:tgtEl>
                                      </p:cBhvr>
                                    </p:animEffect>
                                  </p:childTnLst>
                                </p:cTn>
                              </p:par>
                              <p:par>
                                <p:cTn id="11" presetID="10" presetClass="entr" presetSubtype="0" fill="hold" nodeType="withEffect">
                                  <p:stCondLst>
                                    <p:cond delay="0"/>
                                  </p:stCondLst>
                                  <p:childTnLst>
                                    <p:set>
                                      <p:cBhvr>
                                        <p:cTn id="12" dur="1" fill="hold">
                                          <p:stCondLst>
                                            <p:cond delay="0"/>
                                          </p:stCondLst>
                                        </p:cTn>
                                        <p:tgtEl>
                                          <p:spTgt spid="772"/>
                                        </p:tgtEl>
                                        <p:attrNameLst>
                                          <p:attrName>style.visibility</p:attrName>
                                        </p:attrNameLst>
                                      </p:cBhvr>
                                      <p:to>
                                        <p:strVal val="visible"/>
                                      </p:to>
                                    </p:set>
                                    <p:animEffect transition="in" filter="fade">
                                      <p:cBhvr>
                                        <p:cTn id="13" dur="1000"/>
                                        <p:tgtEl>
                                          <p:spTgt spid="7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63"/>
                                        </p:tgtEl>
                                        <p:attrNameLst>
                                          <p:attrName>style.visibility</p:attrName>
                                        </p:attrNameLst>
                                      </p:cBhvr>
                                      <p:to>
                                        <p:strVal val="visible"/>
                                      </p:to>
                                    </p:set>
                                    <p:animEffect transition="in" filter="fade">
                                      <p:cBhvr>
                                        <p:cTn id="18" dur="1000"/>
                                        <p:tgtEl>
                                          <p:spTgt spid="763"/>
                                        </p:tgtEl>
                                      </p:cBhvr>
                                    </p:animEffect>
                                  </p:childTnLst>
                                </p:cTn>
                              </p:par>
                              <p:par>
                                <p:cTn id="19" presetID="10" presetClass="entr" presetSubtype="0" fill="hold" nodeType="withEffect">
                                  <p:stCondLst>
                                    <p:cond delay="0"/>
                                  </p:stCondLst>
                                  <p:childTnLst>
                                    <p:set>
                                      <p:cBhvr>
                                        <p:cTn id="20" dur="1" fill="hold">
                                          <p:stCondLst>
                                            <p:cond delay="0"/>
                                          </p:stCondLst>
                                        </p:cTn>
                                        <p:tgtEl>
                                          <p:spTgt spid="764"/>
                                        </p:tgtEl>
                                        <p:attrNameLst>
                                          <p:attrName>style.visibility</p:attrName>
                                        </p:attrNameLst>
                                      </p:cBhvr>
                                      <p:to>
                                        <p:strVal val="visible"/>
                                      </p:to>
                                    </p:set>
                                    <p:animEffect transition="in" filter="fade">
                                      <p:cBhvr>
                                        <p:cTn id="21" dur="1000"/>
                                        <p:tgtEl>
                                          <p:spTgt spid="764"/>
                                        </p:tgtEl>
                                      </p:cBhvr>
                                    </p:animEffect>
                                  </p:childTnLst>
                                </p:cTn>
                              </p:par>
                              <p:par>
                                <p:cTn id="22" presetID="10" presetClass="entr" presetSubtype="0" fill="hold" nodeType="withEffect">
                                  <p:stCondLst>
                                    <p:cond delay="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1000"/>
                                        <p:tgtEl>
                                          <p:spTgt spid="773"/>
                                        </p:tgtEl>
                                      </p:cBhvr>
                                    </p:animEffect>
                                  </p:childTnLst>
                                </p:cTn>
                              </p:par>
                              <p:par>
                                <p:cTn id="25" presetID="10" presetClass="entr" presetSubtype="0" fill="hold" nodeType="with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fade">
                                      <p:cBhvr>
                                        <p:cTn id="27" dur="1000"/>
                                        <p:tgtEl>
                                          <p:spTgt spid="774"/>
                                        </p:tgtEl>
                                      </p:cBhvr>
                                    </p:animEffect>
                                  </p:childTnLst>
                                </p:cTn>
                              </p:par>
                              <p:par>
                                <p:cTn id="28" presetID="10" presetClass="entr" presetSubtype="0" fill="hold" nodeType="withEffect">
                                  <p:stCondLst>
                                    <p:cond delay="0"/>
                                  </p:stCondLst>
                                  <p:childTnLst>
                                    <p:set>
                                      <p:cBhvr>
                                        <p:cTn id="29" dur="1" fill="hold">
                                          <p:stCondLst>
                                            <p:cond delay="0"/>
                                          </p:stCondLst>
                                        </p:cTn>
                                        <p:tgtEl>
                                          <p:spTgt spid="775"/>
                                        </p:tgtEl>
                                        <p:attrNameLst>
                                          <p:attrName>style.visibility</p:attrName>
                                        </p:attrNameLst>
                                      </p:cBhvr>
                                      <p:to>
                                        <p:strVal val="visible"/>
                                      </p:to>
                                    </p:set>
                                    <p:animEffect transition="in" filter="fade">
                                      <p:cBhvr>
                                        <p:cTn id="30" dur="10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261183" y="226092"/>
            <a:ext cx="7704600" cy="6882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Calibri"/>
                <a:ea typeface="Calibri"/>
                <a:cs typeface="Calibri"/>
                <a:sym typeface="Calibri"/>
              </a:rPr>
              <a:t>Cloud Dojo Goals</a:t>
            </a:r>
          </a:p>
        </p:txBody>
      </p:sp>
      <p:sp>
        <p:nvSpPr>
          <p:cNvPr id="800" name="Shape 800"/>
          <p:cNvSpPr txBox="1">
            <a:spLocks noGrp="1"/>
          </p:cNvSpPr>
          <p:nvPr>
            <p:ph type="dt" idx="10"/>
          </p:nvPr>
        </p:nvSpPr>
        <p:spPr>
          <a:xfrm>
            <a:off x="7197615" y="4773846"/>
            <a:ext cx="13242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a:solidFill>
                  <a:srgbClr val="ADAFB2"/>
                </a:solidFill>
                <a:latin typeface="Arial Narrow"/>
                <a:ea typeface="Arial Narrow"/>
                <a:cs typeface="Arial Narrow"/>
                <a:sym typeface="Arial Narrow"/>
              </a:rPr>
              <a:t>3/23/2017</a:t>
            </a:r>
          </a:p>
        </p:txBody>
      </p:sp>
      <p:sp>
        <p:nvSpPr>
          <p:cNvPr id="801" name="Shape 801"/>
          <p:cNvSpPr txBox="1">
            <a:spLocks noGrp="1"/>
          </p:cNvSpPr>
          <p:nvPr>
            <p:ph type="ftr" idx="11"/>
          </p:nvPr>
        </p:nvSpPr>
        <p:spPr>
          <a:xfrm>
            <a:off x="2600837" y="4775593"/>
            <a:ext cx="45870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b="0" i="0" u="none" strike="noStrike" cap="none">
                <a:solidFill>
                  <a:srgbClr val="ADAFB2"/>
                </a:solidFill>
                <a:latin typeface="Arial Narrow"/>
                <a:ea typeface="Arial Narrow"/>
                <a:cs typeface="Arial Narrow"/>
                <a:sym typeface="Arial Narrow"/>
              </a:rPr>
              <a:t>Cloud Dojo</a:t>
            </a:r>
          </a:p>
        </p:txBody>
      </p:sp>
      <p:sp>
        <p:nvSpPr>
          <p:cNvPr id="802" name="Shape 802"/>
          <p:cNvSpPr txBox="1">
            <a:spLocks noGrp="1"/>
          </p:cNvSpPr>
          <p:nvPr>
            <p:ph type="sldNum" idx="12"/>
          </p:nvPr>
        </p:nvSpPr>
        <p:spPr>
          <a:xfrm>
            <a:off x="8784749" y="4958354"/>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13</a:t>
            </a:fld>
            <a:endParaRPr lang="en-US" sz="1300">
              <a:solidFill>
                <a:srgbClr val="ADAFB2"/>
              </a:solidFill>
              <a:latin typeface="Arial Narrow"/>
              <a:ea typeface="Arial Narrow"/>
              <a:cs typeface="Arial Narrow"/>
              <a:sym typeface="Arial Narrow"/>
            </a:endParaRPr>
          </a:p>
        </p:txBody>
      </p:sp>
      <p:sp>
        <p:nvSpPr>
          <p:cNvPr id="803" name="Shape 803"/>
          <p:cNvSpPr txBox="1"/>
          <p:nvPr/>
        </p:nvSpPr>
        <p:spPr>
          <a:xfrm>
            <a:off x="1819368" y="1809075"/>
            <a:ext cx="7031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Automated CI/CD with Cloud Native Certification</a:t>
            </a:r>
          </a:p>
        </p:txBody>
      </p:sp>
      <p:pic>
        <p:nvPicPr>
          <p:cNvPr id="804" name="Shape 804" descr="https://d30y9cdsu7xlg0.cloudfront.net/png/95-200.png"/>
          <p:cNvPicPr preferRelativeResize="0"/>
          <p:nvPr/>
        </p:nvPicPr>
        <p:blipFill rotWithShape="1">
          <a:blip r:embed="rId3">
            <a:alphaModFix/>
          </a:blip>
          <a:srcRect/>
          <a:stretch/>
        </p:blipFill>
        <p:spPr>
          <a:xfrm>
            <a:off x="3551607" y="4236074"/>
            <a:ext cx="778500" cy="778500"/>
          </a:xfrm>
          <a:prstGeom prst="rect">
            <a:avLst/>
          </a:prstGeom>
          <a:noFill/>
          <a:ln>
            <a:noFill/>
          </a:ln>
        </p:spPr>
      </p:pic>
      <p:sp>
        <p:nvSpPr>
          <p:cNvPr id="805" name="Shape 805"/>
          <p:cNvSpPr txBox="1"/>
          <p:nvPr/>
        </p:nvSpPr>
        <p:spPr>
          <a:xfrm>
            <a:off x="4519625" y="4294642"/>
            <a:ext cx="4124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Meet Compliance Requirements</a:t>
            </a:r>
          </a:p>
        </p:txBody>
      </p:sp>
      <p:pic>
        <p:nvPicPr>
          <p:cNvPr id="806" name="Shape 806" descr="https://image.freepik.com/free-icon/tools-cross-settings-symbol-for-interface_318-48264.jpg"/>
          <p:cNvPicPr preferRelativeResize="0"/>
          <p:nvPr/>
        </p:nvPicPr>
        <p:blipFill rotWithShape="1">
          <a:blip r:embed="rId4">
            <a:alphaModFix/>
          </a:blip>
          <a:srcRect/>
          <a:stretch/>
        </p:blipFill>
        <p:spPr>
          <a:xfrm>
            <a:off x="1510347" y="2543683"/>
            <a:ext cx="618000" cy="618000"/>
          </a:xfrm>
          <a:prstGeom prst="rect">
            <a:avLst/>
          </a:prstGeom>
          <a:noFill/>
          <a:ln>
            <a:noFill/>
          </a:ln>
        </p:spPr>
      </p:pic>
      <p:sp>
        <p:nvSpPr>
          <p:cNvPr id="807" name="Shape 807"/>
          <p:cNvSpPr txBox="1"/>
          <p:nvPr/>
        </p:nvSpPr>
        <p:spPr>
          <a:xfrm>
            <a:off x="2272405" y="2633418"/>
            <a:ext cx="66429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Recommendations to Institutionalize the Dojo Way</a:t>
            </a:r>
          </a:p>
        </p:txBody>
      </p:sp>
      <p:pic>
        <p:nvPicPr>
          <p:cNvPr id="808" name="Shape 808" descr="Image result for gears  icon .png"/>
          <p:cNvPicPr preferRelativeResize="0"/>
          <p:nvPr/>
        </p:nvPicPr>
        <p:blipFill rotWithShape="1">
          <a:blip r:embed="rId5">
            <a:alphaModFix/>
          </a:blip>
          <a:srcRect/>
          <a:stretch/>
        </p:blipFill>
        <p:spPr>
          <a:xfrm>
            <a:off x="204375" y="876774"/>
            <a:ext cx="772200" cy="772200"/>
          </a:xfrm>
          <a:prstGeom prst="rect">
            <a:avLst/>
          </a:prstGeom>
          <a:noFill/>
          <a:ln>
            <a:noFill/>
          </a:ln>
        </p:spPr>
      </p:pic>
      <p:sp>
        <p:nvSpPr>
          <p:cNvPr id="809" name="Shape 809"/>
          <p:cNvSpPr txBox="1"/>
          <p:nvPr/>
        </p:nvSpPr>
        <p:spPr>
          <a:xfrm>
            <a:off x="1076831" y="1008431"/>
            <a:ext cx="80670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Define &amp; Automate IT Operating Model for Cloud Native Apps</a:t>
            </a:r>
          </a:p>
        </p:txBody>
      </p:sp>
      <p:pic>
        <p:nvPicPr>
          <p:cNvPr id="810" name="Shape 810" descr="https://image.freepik.com/free-icon/earth_318-60147.jpg"/>
          <p:cNvPicPr preferRelativeResize="0"/>
          <p:nvPr/>
        </p:nvPicPr>
        <p:blipFill rotWithShape="1">
          <a:blip r:embed="rId6">
            <a:alphaModFix/>
          </a:blip>
          <a:srcRect/>
          <a:stretch/>
        </p:blipFill>
        <p:spPr>
          <a:xfrm>
            <a:off x="2647487" y="3396107"/>
            <a:ext cx="769800" cy="769800"/>
          </a:xfrm>
          <a:prstGeom prst="rect">
            <a:avLst/>
          </a:prstGeom>
          <a:noFill/>
          <a:ln>
            <a:noFill/>
          </a:ln>
        </p:spPr>
      </p:pic>
      <p:sp>
        <p:nvSpPr>
          <p:cNvPr id="811" name="Shape 811"/>
          <p:cNvSpPr txBox="1"/>
          <p:nvPr/>
        </p:nvSpPr>
        <p:spPr>
          <a:xfrm>
            <a:off x="3551606" y="3460518"/>
            <a:ext cx="54348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Effective Collaboration for Global Teams</a:t>
            </a:r>
          </a:p>
        </p:txBody>
      </p:sp>
      <p:pic>
        <p:nvPicPr>
          <p:cNvPr id="812" name="Shape 812" descr="http://simpleicon.com/wp-content/uploads/cloud-reload-2.png"/>
          <p:cNvPicPr preferRelativeResize="0"/>
          <p:nvPr/>
        </p:nvPicPr>
        <p:blipFill rotWithShape="1">
          <a:blip r:embed="rId7">
            <a:alphaModFix/>
          </a:blip>
          <a:srcRect/>
          <a:stretch/>
        </p:blipFill>
        <p:spPr>
          <a:xfrm>
            <a:off x="636789" y="1568110"/>
            <a:ext cx="920400" cy="92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348913" y="1607515"/>
            <a:ext cx="1778400" cy="1178100"/>
          </a:xfrm>
          <a:prstGeom prst="rect">
            <a:avLst/>
          </a:prstGeom>
          <a:solidFill>
            <a:srgbClr val="FFBB9B"/>
          </a:solidFill>
          <a:ln w="25400" cap="flat" cmpd="sng">
            <a:solidFill>
              <a:srgbClr val="FFBB9B"/>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8" name="Shape 818"/>
          <p:cNvSpPr/>
          <p:nvPr/>
        </p:nvSpPr>
        <p:spPr>
          <a:xfrm>
            <a:off x="6659000" y="2872546"/>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9" name="Shape 819"/>
          <p:cNvSpPr/>
          <p:nvPr/>
        </p:nvSpPr>
        <p:spPr>
          <a:xfrm>
            <a:off x="6252939" y="776877"/>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0" name="Shape 82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14</a:t>
            </a:fld>
            <a:endParaRPr lang="en-US" sz="1300">
              <a:solidFill>
                <a:srgbClr val="ADAFB2"/>
              </a:solidFill>
              <a:latin typeface="Arial Narrow"/>
              <a:ea typeface="Arial Narrow"/>
              <a:cs typeface="Arial Narrow"/>
              <a:sym typeface="Arial Narrow"/>
            </a:endParaRPr>
          </a:p>
        </p:txBody>
      </p:sp>
      <p:sp>
        <p:nvSpPr>
          <p:cNvPr id="821" name="Shape 821"/>
          <p:cNvSpPr txBox="1">
            <a:spLocks noGrp="1"/>
          </p:cNvSpPr>
          <p:nvPr>
            <p:ph type="title"/>
          </p:nvPr>
        </p:nvSpPr>
        <p:spPr>
          <a:xfrm>
            <a:off x="643181" y="201217"/>
            <a:ext cx="7704600" cy="68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Arial"/>
                <a:ea typeface="Arial"/>
                <a:cs typeface="Arial"/>
                <a:sym typeface="Arial"/>
              </a:rPr>
              <a:t>Complementary Efforts – Common Target</a:t>
            </a:r>
          </a:p>
        </p:txBody>
      </p:sp>
      <p:grpSp>
        <p:nvGrpSpPr>
          <p:cNvPr id="822" name="Shape 822"/>
          <p:cNvGrpSpPr/>
          <p:nvPr/>
        </p:nvGrpSpPr>
        <p:grpSpPr>
          <a:xfrm>
            <a:off x="2630508" y="834635"/>
            <a:ext cx="3525299" cy="3525075"/>
            <a:chOff x="3507344" y="1112846"/>
            <a:chExt cx="4700399" cy="4700100"/>
          </a:xfrm>
        </p:grpSpPr>
        <p:sp>
          <p:nvSpPr>
            <p:cNvPr id="823" name="Shape 823"/>
            <p:cNvSpPr/>
            <p:nvPr/>
          </p:nvSpPr>
          <p:spPr>
            <a:xfrm>
              <a:off x="3507344" y="1112846"/>
              <a:ext cx="4700399" cy="4700100"/>
            </a:xfrm>
            <a:prstGeom prst="ellipse">
              <a:avLst/>
            </a:prstGeom>
            <a:solidFill>
              <a:srgbClr val="6FA4FF"/>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4" name="Shape 824"/>
            <p:cNvSpPr/>
            <p:nvPr/>
          </p:nvSpPr>
          <p:spPr>
            <a:xfrm>
              <a:off x="4393658" y="1999815"/>
              <a:ext cx="2927699" cy="2926200"/>
            </a:xfrm>
            <a:prstGeom prst="ellipse">
              <a:avLst/>
            </a:prstGeom>
            <a:solidFill>
              <a:srgbClr val="C00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5" name="Shape 825"/>
            <p:cNvSpPr/>
            <p:nvPr/>
          </p:nvSpPr>
          <p:spPr>
            <a:xfrm>
              <a:off x="5195939" y="2799915"/>
              <a:ext cx="1323300" cy="1326000"/>
            </a:xfrm>
            <a:prstGeom prst="ellipse">
              <a:avLst/>
            </a:prstGeom>
            <a:solidFill>
              <a:srgbClr val="FFC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grpSp>
      <p:sp>
        <p:nvSpPr>
          <p:cNvPr id="826" name="Shape 826"/>
          <p:cNvSpPr/>
          <p:nvPr/>
        </p:nvSpPr>
        <p:spPr>
          <a:xfrm>
            <a:off x="6757509" y="3204682"/>
            <a:ext cx="1581300" cy="8066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135686" y="-3065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FedEx Cloud Mins</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(foundational changes to support desired end state)</a:t>
            </a:r>
          </a:p>
        </p:txBody>
      </p:sp>
      <p:grpSp>
        <p:nvGrpSpPr>
          <p:cNvPr id="827" name="Shape 827"/>
          <p:cNvGrpSpPr/>
          <p:nvPr/>
        </p:nvGrpSpPr>
        <p:grpSpPr>
          <a:xfrm>
            <a:off x="6352812" y="553947"/>
            <a:ext cx="1930753" cy="1325556"/>
            <a:chOff x="8470417" y="738596"/>
            <a:chExt cx="2574337" cy="1767408"/>
          </a:xfrm>
        </p:grpSpPr>
        <p:pic>
          <p:nvPicPr>
            <p:cNvPr id="828" name="Shape 828" descr="Image result for green race flags"/>
            <p:cNvPicPr preferRelativeResize="0"/>
            <p:nvPr/>
          </p:nvPicPr>
          <p:blipFill rotWithShape="1">
            <a:blip r:embed="rId3">
              <a:alphaModFix/>
            </a:blip>
            <a:srcRect/>
            <a:stretch/>
          </p:blipFill>
          <p:spPr>
            <a:xfrm rot="2380602">
              <a:off x="10368616" y="843496"/>
              <a:ext cx="546475" cy="602900"/>
            </a:xfrm>
            <a:prstGeom prst="rect">
              <a:avLst/>
            </a:prstGeom>
            <a:noFill/>
            <a:ln>
              <a:noFill/>
            </a:ln>
          </p:spPr>
        </p:pic>
        <p:grpSp>
          <p:nvGrpSpPr>
            <p:cNvPr id="829" name="Shape 829"/>
            <p:cNvGrpSpPr/>
            <p:nvPr/>
          </p:nvGrpSpPr>
          <p:grpSpPr>
            <a:xfrm>
              <a:off x="8470417" y="1112846"/>
              <a:ext cx="2108400" cy="1393158"/>
              <a:chOff x="8470417" y="1112846"/>
              <a:chExt cx="2108400" cy="1393158"/>
            </a:xfrm>
          </p:grpSpPr>
          <p:sp>
            <p:nvSpPr>
              <p:cNvPr id="830" name="Shape 830"/>
              <p:cNvSpPr/>
              <p:nvPr/>
            </p:nvSpPr>
            <p:spPr>
              <a:xfrm>
                <a:off x="8470417" y="1430504"/>
                <a:ext cx="2108400" cy="107550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69604" y="10342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Resiliency &amp; CI/CD</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(subset of FedEx Cloud Mins)</a:t>
                </a:r>
              </a:p>
            </p:txBody>
          </p:sp>
          <p:sp>
            <p:nvSpPr>
              <p:cNvPr id="831" name="Shape 831"/>
              <p:cNvSpPr/>
              <p:nvPr/>
            </p:nvSpPr>
            <p:spPr>
              <a:xfrm>
                <a:off x="8470417" y="1112846"/>
                <a:ext cx="2108400" cy="317700"/>
              </a:xfrm>
              <a:prstGeom prst="round2SameRect">
                <a:avLst>
                  <a:gd name="adj1" fmla="val 16667"/>
                  <a:gd name="adj2" fmla="val 0"/>
                </a:avLst>
              </a:prstGeom>
              <a:solidFill>
                <a:srgbClr val="197B30"/>
              </a:solidFill>
              <a:ln w="25400" cap="flat" cmpd="sng">
                <a:solidFill>
                  <a:srgbClr val="197B3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Initial Focus</a:t>
                </a:r>
              </a:p>
            </p:txBody>
          </p:sp>
        </p:grpSp>
      </p:grpSp>
      <p:sp>
        <p:nvSpPr>
          <p:cNvPr id="832" name="Shape 832"/>
          <p:cNvSpPr/>
          <p:nvPr/>
        </p:nvSpPr>
        <p:spPr>
          <a:xfrm>
            <a:off x="6757508" y="2944944"/>
            <a:ext cx="1581300" cy="238200"/>
          </a:xfrm>
          <a:prstGeom prst="round2SameRect">
            <a:avLst>
              <a:gd name="adj1" fmla="val 16667"/>
              <a:gd name="adj2" fmla="val 0"/>
            </a:avLst>
          </a:prstGeom>
          <a:solidFill>
            <a:schemeClr val="dk2"/>
          </a:solidFill>
          <a:ln w="25400" cap="flat" cmpd="sng">
            <a:solidFill>
              <a:schemeClr val="dk2"/>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Incremental Gains</a:t>
            </a:r>
          </a:p>
        </p:txBody>
      </p:sp>
      <p:grpSp>
        <p:nvGrpSpPr>
          <p:cNvPr id="833" name="Shape 833"/>
          <p:cNvGrpSpPr/>
          <p:nvPr/>
        </p:nvGrpSpPr>
        <p:grpSpPr>
          <a:xfrm>
            <a:off x="447423" y="1412750"/>
            <a:ext cx="1932919" cy="1311861"/>
            <a:chOff x="596564" y="1883667"/>
            <a:chExt cx="2577226" cy="1749149"/>
          </a:xfrm>
        </p:grpSpPr>
        <p:pic>
          <p:nvPicPr>
            <p:cNvPr id="834" name="Shape 834" descr="Image result for green race flags"/>
            <p:cNvPicPr preferRelativeResize="0"/>
            <p:nvPr/>
          </p:nvPicPr>
          <p:blipFill rotWithShape="1">
            <a:blip r:embed="rId4">
              <a:alphaModFix/>
            </a:blip>
            <a:srcRect/>
            <a:stretch/>
          </p:blipFill>
          <p:spPr>
            <a:xfrm>
              <a:off x="2499090" y="1883667"/>
              <a:ext cx="674700" cy="598200"/>
            </a:xfrm>
            <a:prstGeom prst="rect">
              <a:avLst/>
            </a:prstGeom>
            <a:noFill/>
            <a:ln>
              <a:noFill/>
            </a:ln>
          </p:spPr>
        </p:pic>
        <p:sp>
          <p:nvSpPr>
            <p:cNvPr id="835" name="Shape 835"/>
            <p:cNvSpPr/>
            <p:nvPr/>
          </p:nvSpPr>
          <p:spPr>
            <a:xfrm>
              <a:off x="596566" y="2239733"/>
              <a:ext cx="2108400" cy="317700"/>
            </a:xfrm>
            <a:prstGeom prst="round2SameRect">
              <a:avLst>
                <a:gd name="adj1" fmla="val 16667"/>
                <a:gd name="adj2" fmla="val 0"/>
              </a:avLst>
            </a:prstGeom>
            <a:solidFill>
              <a:srgbClr val="C00000"/>
            </a:solidFill>
            <a:ln w="25400" cap="flat" cmpd="sng">
              <a:solidFill>
                <a:srgbClr val="C0000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Desired End State</a:t>
              </a:r>
            </a:p>
          </p:txBody>
        </p:sp>
        <p:sp>
          <p:nvSpPr>
            <p:cNvPr id="836" name="Shape 836"/>
            <p:cNvSpPr/>
            <p:nvPr/>
          </p:nvSpPr>
          <p:spPr>
            <a:xfrm>
              <a:off x="596564" y="2557316"/>
              <a:ext cx="2108400" cy="10754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128367" y="23700"/>
                  </a:moveTo>
                  <a:lnTo>
                    <a:pt x="144081" y="24901"/>
                  </a:lnTo>
                  <a:lnTo>
                    <a:pt x="298191" y="100317"/>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Cloud Native</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(end goal for portability and additional availability gains)</a:t>
              </a:r>
            </a:p>
          </p:txBody>
        </p:sp>
      </p:grpSp>
      <p:sp>
        <p:nvSpPr>
          <p:cNvPr id="837" name="Shape 837"/>
          <p:cNvSpPr txBox="1"/>
          <p:nvPr/>
        </p:nvSpPr>
        <p:spPr>
          <a:xfrm>
            <a:off x="8018043" y="2096429"/>
            <a:ext cx="1098000" cy="3576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All Apps</a:t>
            </a:r>
          </a:p>
        </p:txBody>
      </p:sp>
      <p:sp>
        <p:nvSpPr>
          <p:cNvPr id="838" name="Shape 838"/>
          <p:cNvSpPr txBox="1"/>
          <p:nvPr/>
        </p:nvSpPr>
        <p:spPr>
          <a:xfrm>
            <a:off x="25800" y="3296331"/>
            <a:ext cx="2770200" cy="6234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New Apps </a:t>
            </a:r>
            <a:r>
              <a:rPr lang="en-US" sz="1800" b="1" u="sng">
                <a:solidFill>
                  <a:srgbClr val="0070C0"/>
                </a:solidFill>
                <a:latin typeface="Arial Narrow"/>
                <a:ea typeface="Arial Narrow"/>
                <a:cs typeface="Arial Narrow"/>
                <a:sym typeface="Arial Narrow"/>
              </a:rPr>
              <a:t>and</a:t>
            </a:r>
            <a:r>
              <a:rPr lang="en-US" sz="1800" b="1">
                <a:solidFill>
                  <a:srgbClr val="0070C0"/>
                </a:solidFill>
                <a:latin typeface="Arial Narrow"/>
                <a:ea typeface="Arial Narrow"/>
                <a:cs typeface="Arial Narrow"/>
                <a:sym typeface="Arial Narrow"/>
              </a:rPr>
              <a:t> Existing Apps with business justification</a:t>
            </a:r>
          </a:p>
        </p:txBody>
      </p:sp>
      <p:cxnSp>
        <p:nvCxnSpPr>
          <p:cNvPr id="839" name="Shape 839"/>
          <p:cNvCxnSpPr>
            <a:stCxn id="838" idx="0"/>
            <a:endCxn id="817" idx="2"/>
          </p:cNvCxnSpPr>
          <p:nvPr/>
        </p:nvCxnSpPr>
        <p:spPr>
          <a:xfrm rot="10800000">
            <a:off x="1238100" y="2785731"/>
            <a:ext cx="172800" cy="510600"/>
          </a:xfrm>
          <a:prstGeom prst="straightConnector1">
            <a:avLst/>
          </a:prstGeom>
          <a:noFill/>
          <a:ln w="9525" cap="flat" cmpd="sng">
            <a:solidFill>
              <a:srgbClr val="0070C0"/>
            </a:solidFill>
            <a:prstDash val="dash"/>
            <a:round/>
            <a:headEnd type="none" w="med" len="med"/>
            <a:tailEnd type="none" w="med" len="med"/>
          </a:ln>
        </p:spPr>
      </p:cxnSp>
      <p:cxnSp>
        <p:nvCxnSpPr>
          <p:cNvPr id="840" name="Shape 840"/>
          <p:cNvCxnSpPr>
            <a:stCxn id="837" idx="0"/>
            <a:endCxn id="819" idx="3"/>
          </p:cNvCxnSpPr>
          <p:nvPr/>
        </p:nvCxnSpPr>
        <p:spPr>
          <a:xfrm rot="10800000">
            <a:off x="8031243" y="1365929"/>
            <a:ext cx="535800" cy="730500"/>
          </a:xfrm>
          <a:prstGeom prst="straightConnector1">
            <a:avLst/>
          </a:prstGeom>
          <a:noFill/>
          <a:ln w="9525" cap="flat" cmpd="sng">
            <a:solidFill>
              <a:srgbClr val="0070C0"/>
            </a:solidFill>
            <a:prstDash val="dash"/>
            <a:round/>
            <a:headEnd type="none" w="med" len="med"/>
            <a:tailEnd type="none" w="med" len="med"/>
          </a:ln>
        </p:spPr>
      </p:cxnSp>
      <p:cxnSp>
        <p:nvCxnSpPr>
          <p:cNvPr id="841" name="Shape 841"/>
          <p:cNvCxnSpPr>
            <a:stCxn id="837" idx="2"/>
            <a:endCxn id="818" idx="0"/>
          </p:cNvCxnSpPr>
          <p:nvPr/>
        </p:nvCxnSpPr>
        <p:spPr>
          <a:xfrm flipH="1">
            <a:off x="7548243" y="2454029"/>
            <a:ext cx="1018800" cy="418500"/>
          </a:xfrm>
          <a:prstGeom prst="straightConnector1">
            <a:avLst/>
          </a:prstGeom>
          <a:noFill/>
          <a:ln w="9525" cap="flat" cmpd="sng">
            <a:solidFill>
              <a:srgbClr val="0070C0"/>
            </a:solidFill>
            <a:prstDash val="dash"/>
            <a:round/>
            <a:headEnd type="none" w="med" len="med"/>
            <a:tailEnd type="none" w="med" len="med"/>
          </a:ln>
        </p:spPr>
      </p:cxnSp>
      <p:sp>
        <p:nvSpPr>
          <p:cNvPr id="842" name="Shape 842"/>
          <p:cNvSpPr txBox="1"/>
          <p:nvPr/>
        </p:nvSpPr>
        <p:spPr>
          <a:xfrm>
            <a:off x="2635650" y="4666950"/>
            <a:ext cx="3872700" cy="357600"/>
          </a:xfrm>
          <a:prstGeom prst="rect">
            <a:avLst/>
          </a:prstGeom>
          <a:noFill/>
          <a:ln>
            <a:noFill/>
          </a:ln>
        </p:spPr>
        <p:txBody>
          <a:bodyPr lIns="91425" tIns="91425" rIns="91425" bIns="91425" anchor="t" anchorCtr="0">
            <a:noAutofit/>
          </a:bodyPr>
          <a:lstStyle/>
          <a:p>
            <a:pPr lvl="0" algn="ctr">
              <a:spcBef>
                <a:spcPts val="0"/>
              </a:spcBef>
              <a:buNone/>
            </a:pPr>
            <a:r>
              <a:rPr lang="en-US" sz="1800" b="1" i="1" u="sng">
                <a:solidFill>
                  <a:srgbClr val="351C75"/>
                </a:solidFill>
              </a:rPr>
              <a:t>PH keywords - paas, hackathon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Shape 848" descr="IMG_1828 (1).JPG"/>
          <p:cNvPicPr preferRelativeResize="0"/>
          <p:nvPr/>
        </p:nvPicPr>
        <p:blipFill rotWithShape="1">
          <a:blip r:embed="rId3">
            <a:alphaModFix amt="30000"/>
          </a:blip>
          <a:srcRect t="1713" b="25069"/>
          <a:stretch/>
        </p:blipFill>
        <p:spPr>
          <a:xfrm>
            <a:off x="114300" y="114300"/>
            <a:ext cx="8915403" cy="4895847"/>
          </a:xfrm>
          <a:prstGeom prst="rect">
            <a:avLst/>
          </a:prstGeom>
          <a:noFill/>
          <a:ln>
            <a:noFill/>
          </a:ln>
        </p:spPr>
      </p:pic>
      <p:sp>
        <p:nvSpPr>
          <p:cNvPr id="849" name="Shape 849"/>
          <p:cNvSpPr txBox="1"/>
          <p:nvPr/>
        </p:nvSpPr>
        <p:spPr>
          <a:xfrm>
            <a:off x="0" y="1909517"/>
            <a:ext cx="9144000" cy="1324464"/>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3600">
                <a:solidFill>
                  <a:srgbClr val="FFFFFF"/>
                </a:solidFill>
                <a:latin typeface="Arial"/>
                <a:ea typeface="Arial"/>
                <a:cs typeface="Arial"/>
                <a:sym typeface="Arial"/>
              </a:rPr>
              <a:t>Let’s help you become a disruptor</a:t>
            </a:r>
          </a:p>
          <a:p>
            <a:pPr marL="0" marR="0" lvl="0" indent="0" algn="ctr" rtl="0">
              <a:lnSpc>
                <a:spcPct val="90000"/>
              </a:lnSpc>
              <a:spcBef>
                <a:spcPts val="0"/>
              </a:spcBef>
              <a:buSzPct val="25000"/>
              <a:buNone/>
            </a:pPr>
            <a:r>
              <a:rPr lang="en-US" sz="5200" b="1">
                <a:solidFill>
                  <a:srgbClr val="FFFFFF"/>
                </a:solidFill>
                <a:latin typeface="Arial"/>
                <a:ea typeface="Arial"/>
                <a:cs typeface="Arial"/>
                <a:sym typeface="Arial"/>
              </a:rPr>
              <a:t>TOGETHER</a:t>
            </a:r>
          </a:p>
        </p:txBody>
      </p:sp>
      <p:pic>
        <p:nvPicPr>
          <p:cNvPr id="850" name="Shape 850"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p:nvPr/>
        </p:nvSpPr>
        <p:spPr>
          <a:xfrm>
            <a:off x="0" y="1842392"/>
            <a:ext cx="9144000" cy="825866"/>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p:cNvPicPr preferRelativeResize="0"/>
          <p:nvPr/>
        </p:nvPicPr>
        <p:blipFill rotWithShape="1">
          <a:blip r:embed="rId3">
            <a:alphaModFix/>
          </a:blip>
          <a:srcRect/>
          <a:stretch/>
        </p:blipFill>
        <p:spPr>
          <a:xfrm>
            <a:off x="1371600" y="409720"/>
            <a:ext cx="1752600" cy="657300"/>
          </a:xfrm>
          <a:prstGeom prst="rect">
            <a:avLst/>
          </a:prstGeom>
          <a:noFill/>
          <a:ln>
            <a:noFill/>
          </a:ln>
        </p:spPr>
      </p:pic>
      <p:pic>
        <p:nvPicPr>
          <p:cNvPr id="861" name="Shape 861"/>
          <p:cNvPicPr preferRelativeResize="0"/>
          <p:nvPr/>
        </p:nvPicPr>
        <p:blipFill rotWithShape="1">
          <a:blip r:embed="rId4">
            <a:alphaModFix/>
          </a:blip>
          <a:srcRect/>
          <a:stretch/>
        </p:blipFill>
        <p:spPr>
          <a:xfrm>
            <a:off x="1714047" y="1171720"/>
            <a:ext cx="1067700" cy="1067700"/>
          </a:xfrm>
          <a:prstGeom prst="rect">
            <a:avLst/>
          </a:prstGeom>
          <a:noFill/>
          <a:ln>
            <a:noFill/>
          </a:ln>
        </p:spPr>
      </p:pic>
      <p:pic>
        <p:nvPicPr>
          <p:cNvPr id="862" name="Shape 862"/>
          <p:cNvPicPr preferRelativeResize="0"/>
          <p:nvPr/>
        </p:nvPicPr>
        <p:blipFill rotWithShape="1">
          <a:blip r:embed="rId5">
            <a:alphaModFix/>
          </a:blip>
          <a:srcRect/>
          <a:stretch/>
        </p:blipFill>
        <p:spPr>
          <a:xfrm>
            <a:off x="1181100" y="2137057"/>
            <a:ext cx="2133600" cy="787200"/>
          </a:xfrm>
          <a:prstGeom prst="rect">
            <a:avLst/>
          </a:prstGeom>
          <a:noFill/>
          <a:ln>
            <a:noFill/>
          </a:ln>
        </p:spPr>
      </p:pic>
      <p:pic>
        <p:nvPicPr>
          <p:cNvPr id="863" name="Shape 863"/>
          <p:cNvPicPr preferRelativeResize="0"/>
          <p:nvPr/>
        </p:nvPicPr>
        <p:blipFill rotWithShape="1">
          <a:blip r:embed="rId6">
            <a:alphaModFix/>
          </a:blip>
          <a:srcRect/>
          <a:stretch/>
        </p:blipFill>
        <p:spPr>
          <a:xfrm>
            <a:off x="838200" y="3057671"/>
            <a:ext cx="2819400" cy="705000"/>
          </a:xfrm>
          <a:prstGeom prst="rect">
            <a:avLst/>
          </a:prstGeom>
          <a:noFill/>
          <a:ln>
            <a:noFill/>
          </a:ln>
        </p:spPr>
      </p:pic>
      <p:pic>
        <p:nvPicPr>
          <p:cNvPr id="864" name="Shape 864"/>
          <p:cNvPicPr preferRelativeResize="0"/>
          <p:nvPr/>
        </p:nvPicPr>
        <p:blipFill rotWithShape="1">
          <a:blip r:embed="rId7">
            <a:alphaModFix/>
          </a:blip>
          <a:srcRect/>
          <a:stretch/>
        </p:blipFill>
        <p:spPr>
          <a:xfrm>
            <a:off x="1028700" y="4143521"/>
            <a:ext cx="2438400" cy="414000"/>
          </a:xfrm>
          <a:prstGeom prst="rect">
            <a:avLst/>
          </a:prstGeom>
          <a:noFill/>
          <a:ln>
            <a:noFill/>
          </a:ln>
        </p:spPr>
      </p:pic>
      <p:sp>
        <p:nvSpPr>
          <p:cNvPr id="865" name="Shape 865"/>
          <p:cNvSpPr txBox="1"/>
          <p:nvPr/>
        </p:nvSpPr>
        <p:spPr>
          <a:xfrm>
            <a:off x="5105398" y="1673244"/>
            <a:ext cx="3733800" cy="1508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a:solidFill>
                  <a:schemeClr val="lt1"/>
                </a:solidFill>
                <a:latin typeface="Arial"/>
                <a:ea typeface="Arial"/>
                <a:cs typeface="Arial"/>
                <a:sym typeface="Arial"/>
              </a:rPr>
              <a:t>Pivotal Investors</a:t>
            </a:r>
          </a:p>
        </p:txBody>
      </p:sp>
      <p:pic>
        <p:nvPicPr>
          <p:cNvPr id="866" name="Shape 866" descr="pivotal_white.png"/>
          <p:cNvPicPr preferRelativeResize="0"/>
          <p:nvPr/>
        </p:nvPicPr>
        <p:blipFill rotWithShape="1">
          <a:blip r:embed="rId8">
            <a:alphaModFix/>
          </a:blip>
          <a:srcRect/>
          <a:stretch/>
        </p:blipFill>
        <p:spPr>
          <a:xfrm>
            <a:off x="8098903" y="4658051"/>
            <a:ext cx="755700" cy="1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Shape 329"/>
          <p:cNvPicPr preferRelativeResize="0">
            <a:picLocks noGrp="1"/>
          </p:cNvPicPr>
          <p:nvPr>
            <p:ph type="pic" idx="2"/>
          </p:nvPr>
        </p:nvPicPr>
        <p:blipFill rotWithShape="1">
          <a:blip r:embed="rId3">
            <a:alphaModFix amt="20000"/>
          </a:blip>
          <a:srcRect/>
          <a:stretch/>
        </p:blipFill>
        <p:spPr>
          <a:xfrm>
            <a:off x="114300" y="112713"/>
            <a:ext cx="8915400" cy="4918074"/>
          </a:xfrm>
          <a:prstGeom prst="rect">
            <a:avLst/>
          </a:prstGeom>
          <a:noFill/>
          <a:ln>
            <a:noFill/>
          </a:ln>
        </p:spPr>
      </p:pic>
      <p:sp>
        <p:nvSpPr>
          <p:cNvPr id="330" name="Shape 330"/>
          <p:cNvSpPr txBox="1"/>
          <p:nvPr/>
        </p:nvSpPr>
        <p:spPr>
          <a:xfrm>
            <a:off x="519545" y="1658351"/>
            <a:ext cx="8104908" cy="150810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b="0" i="0" u="none" strike="noStrike" cap="none">
                <a:solidFill>
                  <a:srgbClr val="1AB391"/>
                </a:solidFill>
                <a:latin typeface="Arial"/>
                <a:ea typeface="Arial"/>
                <a:cs typeface="Arial"/>
                <a:sym typeface="Arial"/>
              </a:rPr>
              <a:t>Our mission </a:t>
            </a:r>
            <a:r>
              <a:rPr lang="en-US" sz="4600" b="0" i="0" u="none" strike="noStrike" cap="none">
                <a:solidFill>
                  <a:schemeClr val="lt1"/>
                </a:solidFill>
                <a:latin typeface="Arial"/>
                <a:ea typeface="Arial"/>
                <a:cs typeface="Arial"/>
                <a:sym typeface="Arial"/>
              </a:rPr>
              <a:t>is to transform</a:t>
            </a:r>
            <a:br>
              <a:rPr lang="en-US" sz="4600" b="0" i="0" u="none" strike="noStrike" cap="none">
                <a:solidFill>
                  <a:schemeClr val="lt1"/>
                </a:solidFill>
                <a:latin typeface="Arial"/>
                <a:ea typeface="Arial"/>
                <a:cs typeface="Arial"/>
                <a:sym typeface="Arial"/>
              </a:rPr>
            </a:br>
            <a:r>
              <a:rPr lang="en-US" sz="4600" b="0" i="0" u="none" strike="noStrike" cap="none">
                <a:solidFill>
                  <a:schemeClr val="lt1"/>
                </a:solidFill>
                <a:latin typeface="Arial"/>
                <a:ea typeface="Arial"/>
                <a:cs typeface="Arial"/>
                <a:sym typeface="Arial"/>
              </a:rPr>
              <a:t>how the world builds software</a:t>
            </a:r>
          </a:p>
        </p:txBody>
      </p:sp>
      <p:pic>
        <p:nvPicPr>
          <p:cNvPr id="331" name="Shape 33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p:nvPr/>
        </p:nvSpPr>
        <p:spPr>
          <a:xfrm>
            <a:off x="6857999"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7" name="Shape 337"/>
          <p:cNvSpPr/>
          <p:nvPr/>
        </p:nvSpPr>
        <p:spPr>
          <a:xfrm>
            <a:off x="4571998"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8" name="Shape 338"/>
          <p:cNvSpPr/>
          <p:nvPr/>
        </p:nvSpPr>
        <p:spPr>
          <a:xfrm>
            <a:off x="2285997"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9" name="Shape 339"/>
          <p:cNvSpPr/>
          <p:nvPr/>
        </p:nvSpPr>
        <p:spPr>
          <a:xfrm>
            <a:off x="0"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txBox="1"/>
          <p:nvPr/>
        </p:nvSpPr>
        <p:spPr>
          <a:xfrm>
            <a:off x="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1990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An agile, rapid iteration, test-driven approach to software development</a:t>
            </a:r>
          </a:p>
        </p:txBody>
      </p:sp>
      <p:sp>
        <p:nvSpPr>
          <p:cNvPr id="341" name="Shape 341"/>
          <p:cNvSpPr txBox="1"/>
          <p:nvPr/>
        </p:nvSpPr>
        <p:spPr>
          <a:xfrm>
            <a:off x="2286000" y="777239"/>
            <a:ext cx="2286000" cy="1631215"/>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2000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New methodologies to influence software development culture of Silicon Valley’s most influential internet companies</a:t>
            </a:r>
          </a:p>
        </p:txBody>
      </p:sp>
      <p:sp>
        <p:nvSpPr>
          <p:cNvPr id="342" name="Shape 342"/>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2013</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transformation of the world’s largest companies with modern software development methods and cloud platform</a:t>
            </a:r>
          </a:p>
        </p:txBody>
      </p:sp>
      <p:sp>
        <p:nvSpPr>
          <p:cNvPr id="343" name="Shape 343"/>
          <p:cNvSpPr txBox="1"/>
          <p:nvPr/>
        </p:nvSpPr>
        <p:spPr>
          <a:xfrm>
            <a:off x="685800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world’s largest companies into cloud native software companies</a:t>
            </a:r>
          </a:p>
        </p:txBody>
      </p:sp>
      <p:pic>
        <p:nvPicPr>
          <p:cNvPr id="344" name="Shape 344"/>
          <p:cNvPicPr preferRelativeResize="0"/>
          <p:nvPr/>
        </p:nvPicPr>
        <p:blipFill rotWithShape="1">
          <a:blip r:embed="rId3">
            <a:alphaModFix/>
          </a:blip>
          <a:srcRect/>
          <a:stretch/>
        </p:blipFill>
        <p:spPr>
          <a:xfrm>
            <a:off x="7339670" y="2893431"/>
            <a:ext cx="324244" cy="324244"/>
          </a:xfrm>
          <a:prstGeom prst="rect">
            <a:avLst/>
          </a:prstGeom>
          <a:noFill/>
          <a:ln>
            <a:noFill/>
          </a:ln>
        </p:spPr>
      </p:pic>
      <p:pic>
        <p:nvPicPr>
          <p:cNvPr id="345" name="Shape 345"/>
          <p:cNvPicPr preferRelativeResize="0"/>
          <p:nvPr/>
        </p:nvPicPr>
        <p:blipFill rotWithShape="1">
          <a:blip r:embed="rId4">
            <a:alphaModFix/>
          </a:blip>
          <a:srcRect/>
          <a:stretch/>
        </p:blipFill>
        <p:spPr>
          <a:xfrm>
            <a:off x="8052627" y="3477857"/>
            <a:ext cx="696588" cy="145360"/>
          </a:xfrm>
          <a:prstGeom prst="rect">
            <a:avLst/>
          </a:prstGeom>
          <a:noFill/>
          <a:ln>
            <a:noFill/>
          </a:ln>
        </p:spPr>
      </p:pic>
      <p:pic>
        <p:nvPicPr>
          <p:cNvPr id="346" name="Shape 346"/>
          <p:cNvPicPr preferRelativeResize="0"/>
          <p:nvPr/>
        </p:nvPicPr>
        <p:blipFill rotWithShape="1">
          <a:blip r:embed="rId5">
            <a:alphaModFix/>
          </a:blip>
          <a:srcRect/>
          <a:stretch/>
        </p:blipFill>
        <p:spPr>
          <a:xfrm>
            <a:off x="7231839" y="3893107"/>
            <a:ext cx="539904" cy="203501"/>
          </a:xfrm>
          <a:prstGeom prst="rect">
            <a:avLst/>
          </a:prstGeom>
          <a:noFill/>
          <a:ln>
            <a:noFill/>
          </a:ln>
        </p:spPr>
      </p:pic>
      <p:pic>
        <p:nvPicPr>
          <p:cNvPr id="347" name="Shape 347"/>
          <p:cNvPicPr preferRelativeResize="0"/>
          <p:nvPr/>
        </p:nvPicPr>
        <p:blipFill rotWithShape="1">
          <a:blip r:embed="rId6">
            <a:alphaModFix/>
          </a:blip>
          <a:srcRect/>
          <a:stretch/>
        </p:blipFill>
        <p:spPr>
          <a:xfrm>
            <a:off x="8168746" y="3872360"/>
            <a:ext cx="464348" cy="206700"/>
          </a:xfrm>
          <a:prstGeom prst="rect">
            <a:avLst/>
          </a:prstGeom>
          <a:noFill/>
          <a:ln>
            <a:noFill/>
          </a:ln>
        </p:spPr>
      </p:pic>
      <p:pic>
        <p:nvPicPr>
          <p:cNvPr id="348" name="Shape 348"/>
          <p:cNvPicPr preferRelativeResize="0"/>
          <p:nvPr/>
        </p:nvPicPr>
        <p:blipFill rotWithShape="1">
          <a:blip r:embed="rId7">
            <a:alphaModFix/>
          </a:blip>
          <a:srcRect/>
          <a:stretch/>
        </p:blipFill>
        <p:spPr>
          <a:xfrm>
            <a:off x="8067872" y="2840201"/>
            <a:ext cx="666097" cy="417348"/>
          </a:xfrm>
          <a:prstGeom prst="rect">
            <a:avLst/>
          </a:prstGeom>
          <a:noFill/>
          <a:ln>
            <a:noFill/>
          </a:ln>
        </p:spPr>
      </p:pic>
      <p:pic>
        <p:nvPicPr>
          <p:cNvPr id="349" name="Shape 349"/>
          <p:cNvPicPr preferRelativeResize="0"/>
          <p:nvPr/>
        </p:nvPicPr>
        <p:blipFill rotWithShape="1">
          <a:blip r:embed="rId8">
            <a:alphaModFix/>
          </a:blip>
          <a:srcRect/>
          <a:stretch/>
        </p:blipFill>
        <p:spPr>
          <a:xfrm>
            <a:off x="7318163" y="3367767"/>
            <a:ext cx="367259" cy="365541"/>
          </a:xfrm>
          <a:prstGeom prst="rect">
            <a:avLst/>
          </a:prstGeom>
          <a:noFill/>
          <a:ln>
            <a:noFill/>
          </a:ln>
        </p:spPr>
      </p:pic>
      <p:grpSp>
        <p:nvGrpSpPr>
          <p:cNvPr id="350" name="Shape 350"/>
          <p:cNvGrpSpPr/>
          <p:nvPr/>
        </p:nvGrpSpPr>
        <p:grpSpPr>
          <a:xfrm>
            <a:off x="4880601" y="2782728"/>
            <a:ext cx="1668794" cy="1660004"/>
            <a:chOff x="4870469" y="2782728"/>
            <a:chExt cx="1668794" cy="1660004"/>
          </a:xfrm>
        </p:grpSpPr>
        <p:pic>
          <p:nvPicPr>
            <p:cNvPr id="351" name="Shape 351" descr="Screen Shot 2015-10-20 at 11.40.28 AM.png"/>
            <p:cNvPicPr preferRelativeResize="0"/>
            <p:nvPr/>
          </p:nvPicPr>
          <p:blipFill rotWithShape="1">
            <a:blip r:embed="rId9">
              <a:alphaModFix/>
            </a:blip>
            <a:srcRect/>
            <a:stretch/>
          </p:blipFill>
          <p:spPr>
            <a:xfrm>
              <a:off x="5021351" y="2782728"/>
              <a:ext cx="477613" cy="477613"/>
            </a:xfrm>
            <a:prstGeom prst="ellipse">
              <a:avLst/>
            </a:prstGeom>
            <a:noFill/>
            <a:ln>
              <a:noFill/>
            </a:ln>
          </p:spPr>
        </p:pic>
        <p:pic>
          <p:nvPicPr>
            <p:cNvPr id="352" name="Shape 352" descr="Screen Shot 2015-10-20 at 11.40.28 AM.png"/>
            <p:cNvPicPr preferRelativeResize="0"/>
            <p:nvPr/>
          </p:nvPicPr>
          <p:blipFill rotWithShape="1">
            <a:blip r:embed="rId10">
              <a:alphaModFix/>
            </a:blip>
            <a:srcRect/>
            <a:stretch/>
          </p:blipFill>
          <p:spPr>
            <a:xfrm>
              <a:off x="5888325" y="2782728"/>
              <a:ext cx="477613" cy="477613"/>
            </a:xfrm>
            <a:prstGeom prst="ellipse">
              <a:avLst/>
            </a:prstGeom>
            <a:noFill/>
            <a:ln>
              <a:noFill/>
            </a:ln>
          </p:spPr>
        </p:pic>
        <p:pic>
          <p:nvPicPr>
            <p:cNvPr id="353" name="Shape 353" descr="Screen Shot 2015-10-20 at 11.40.28 AM.png"/>
            <p:cNvPicPr preferRelativeResize="0"/>
            <p:nvPr/>
          </p:nvPicPr>
          <p:blipFill rotWithShape="1">
            <a:blip r:embed="rId11">
              <a:alphaModFix/>
            </a:blip>
            <a:srcRect/>
            <a:stretch/>
          </p:blipFill>
          <p:spPr>
            <a:xfrm>
              <a:off x="5888325" y="3716823"/>
              <a:ext cx="477613" cy="477613"/>
            </a:xfrm>
            <a:prstGeom prst="ellipse">
              <a:avLst/>
            </a:prstGeom>
            <a:noFill/>
            <a:ln>
              <a:noFill/>
            </a:ln>
          </p:spPr>
        </p:pic>
        <p:pic>
          <p:nvPicPr>
            <p:cNvPr id="354" name="Shape 354" descr="Screen Shot 2015-10-20 at 11.40.32 AM.png"/>
            <p:cNvPicPr preferRelativeResize="0"/>
            <p:nvPr/>
          </p:nvPicPr>
          <p:blipFill rotWithShape="1">
            <a:blip r:embed="rId12">
              <a:alphaModFix/>
            </a:blip>
            <a:srcRect/>
            <a:stretch/>
          </p:blipFill>
          <p:spPr>
            <a:xfrm>
              <a:off x="5023319" y="3714750"/>
              <a:ext cx="481762" cy="481762"/>
            </a:xfrm>
            <a:prstGeom prst="ellipse">
              <a:avLst/>
            </a:prstGeom>
            <a:noFill/>
            <a:ln>
              <a:noFill/>
            </a:ln>
          </p:spPr>
        </p:pic>
        <p:sp>
          <p:nvSpPr>
            <p:cNvPr id="355" name="Shape 355"/>
            <p:cNvSpPr txBox="1"/>
            <p:nvPr/>
          </p:nvSpPr>
          <p:spPr>
            <a:xfrm>
              <a:off x="4900925" y="3273946"/>
              <a:ext cx="718465"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Rob Mee</a:t>
              </a:r>
            </a:p>
          </p:txBody>
        </p:sp>
        <p:sp>
          <p:nvSpPr>
            <p:cNvPr id="356" name="Shape 356"/>
            <p:cNvSpPr txBox="1"/>
            <p:nvPr/>
          </p:nvSpPr>
          <p:spPr>
            <a:xfrm>
              <a:off x="5715000" y="3273946"/>
              <a:ext cx="824264"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Paul Maritz</a:t>
              </a:r>
            </a:p>
          </p:txBody>
        </p:sp>
        <p:sp>
          <p:nvSpPr>
            <p:cNvPr id="357" name="Shape 357"/>
            <p:cNvSpPr txBox="1"/>
            <p:nvPr/>
          </p:nvSpPr>
          <p:spPr>
            <a:xfrm>
              <a:off x="4870469" y="4196512"/>
              <a:ext cx="779380"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Scott Yara</a:t>
              </a:r>
            </a:p>
          </p:txBody>
        </p:sp>
        <p:sp>
          <p:nvSpPr>
            <p:cNvPr id="358" name="Shape 358"/>
            <p:cNvSpPr txBox="1"/>
            <p:nvPr/>
          </p:nvSpPr>
          <p:spPr>
            <a:xfrm>
              <a:off x="5782326" y="4196512"/>
              <a:ext cx="689611"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Bill Cook</a:t>
              </a:r>
            </a:p>
          </p:txBody>
        </p:sp>
      </p:grpSp>
      <p:pic>
        <p:nvPicPr>
          <p:cNvPr id="359" name="Shape 359"/>
          <p:cNvPicPr preferRelativeResize="0"/>
          <p:nvPr/>
        </p:nvPicPr>
        <p:blipFill rotWithShape="1">
          <a:blip r:embed="rId13">
            <a:alphaModFix/>
          </a:blip>
          <a:srcRect/>
          <a:stretch/>
        </p:blipFill>
        <p:spPr>
          <a:xfrm>
            <a:off x="3269138" y="2931773"/>
            <a:ext cx="305583" cy="247561"/>
          </a:xfrm>
          <a:prstGeom prst="rect">
            <a:avLst/>
          </a:prstGeom>
          <a:noFill/>
          <a:ln>
            <a:noFill/>
          </a:ln>
        </p:spPr>
      </p:pic>
      <p:pic>
        <p:nvPicPr>
          <p:cNvPr id="360" name="Shape 360"/>
          <p:cNvPicPr preferRelativeResize="0"/>
          <p:nvPr/>
        </p:nvPicPr>
        <p:blipFill rotWithShape="1">
          <a:blip r:embed="rId14">
            <a:alphaModFix/>
          </a:blip>
          <a:srcRect/>
          <a:stretch/>
        </p:blipFill>
        <p:spPr>
          <a:xfrm>
            <a:off x="3080936" y="3437583"/>
            <a:ext cx="681984" cy="225905"/>
          </a:xfrm>
          <a:prstGeom prst="rect">
            <a:avLst/>
          </a:prstGeom>
          <a:noFill/>
          <a:ln>
            <a:noFill/>
          </a:ln>
        </p:spPr>
      </p:pic>
      <p:pic>
        <p:nvPicPr>
          <p:cNvPr id="361" name="Shape 361"/>
          <p:cNvPicPr preferRelativeResize="0"/>
          <p:nvPr/>
        </p:nvPicPr>
        <p:blipFill rotWithShape="1">
          <a:blip r:embed="rId15">
            <a:alphaModFix/>
          </a:blip>
          <a:srcRect/>
          <a:stretch/>
        </p:blipFill>
        <p:spPr>
          <a:xfrm>
            <a:off x="3103177" y="3867150"/>
            <a:ext cx="637501" cy="255415"/>
          </a:xfrm>
          <a:prstGeom prst="rect">
            <a:avLst/>
          </a:prstGeom>
          <a:noFill/>
          <a:ln>
            <a:noFill/>
          </a:ln>
        </p:spPr>
      </p:pic>
      <p:pic>
        <p:nvPicPr>
          <p:cNvPr id="362" name="Shape 362"/>
          <p:cNvPicPr preferRelativeResize="0"/>
          <p:nvPr/>
        </p:nvPicPr>
        <p:blipFill rotWithShape="1">
          <a:blip r:embed="rId16">
            <a:alphaModFix/>
          </a:blip>
          <a:srcRect/>
          <a:stretch/>
        </p:blipFill>
        <p:spPr>
          <a:xfrm>
            <a:off x="506558" y="3408551"/>
            <a:ext cx="1197838" cy="283973"/>
          </a:xfrm>
          <a:prstGeom prst="rect">
            <a:avLst/>
          </a:prstGeom>
          <a:noFill/>
          <a:ln>
            <a:noFill/>
          </a:ln>
        </p:spPr>
      </p:pic>
      <p:grpSp>
        <p:nvGrpSpPr>
          <p:cNvPr id="363" name="Shape 363"/>
          <p:cNvGrpSpPr/>
          <p:nvPr/>
        </p:nvGrpSpPr>
        <p:grpSpPr>
          <a:xfrm>
            <a:off x="7183522" y="4256409"/>
            <a:ext cx="1787354" cy="574026"/>
            <a:chOff x="7107322" y="4256409"/>
            <a:chExt cx="1787354" cy="574026"/>
          </a:xfrm>
        </p:grpSpPr>
        <p:pic>
          <p:nvPicPr>
            <p:cNvPr id="364" name="Shape 364"/>
            <p:cNvPicPr preferRelativeResize="0"/>
            <p:nvPr/>
          </p:nvPicPr>
          <p:blipFill>
            <a:blip r:embed="rId17">
              <a:alphaModFix/>
            </a:blip>
            <a:stretch>
              <a:fillRect/>
            </a:stretch>
          </p:blipFill>
          <p:spPr>
            <a:xfrm>
              <a:off x="7107322" y="4256409"/>
              <a:ext cx="1787354" cy="574026"/>
            </a:xfrm>
            <a:prstGeom prst="rect">
              <a:avLst/>
            </a:prstGeom>
            <a:noFill/>
            <a:ln>
              <a:noFill/>
            </a:ln>
          </p:spPr>
        </p:pic>
        <p:cxnSp>
          <p:nvCxnSpPr>
            <p:cNvPr id="365" name="Shape 365"/>
            <p:cNvCxnSpPr/>
            <p:nvPr/>
          </p:nvCxnSpPr>
          <p:spPr>
            <a:xfrm>
              <a:off x="8052624" y="4256471"/>
              <a:ext cx="0" cy="573900"/>
            </a:xfrm>
            <a:prstGeom prst="straightConnector1">
              <a:avLst/>
            </a:prstGeom>
            <a:noFill/>
            <a:ln w="9525" cap="flat" cmpd="sng">
              <a:solidFill>
                <a:srgbClr val="52C6AD"/>
              </a:solidFill>
              <a:prstDash val="solid"/>
              <a:round/>
              <a:headEnd type="none" w="lg" len="lg"/>
              <a:tailEnd type="none" w="lg" len="lg"/>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grpSp>
        <p:nvGrpSpPr>
          <p:cNvPr id="410" name="Shape 410"/>
          <p:cNvGrpSpPr/>
          <p:nvPr/>
        </p:nvGrpSpPr>
        <p:grpSpPr>
          <a:xfrm>
            <a:off x="6853238" y="1781175"/>
            <a:ext cx="2174875" cy="1573211"/>
            <a:chOff x="6851650" y="1781175"/>
            <a:chExt cx="2174875" cy="1573211"/>
          </a:xfrm>
        </p:grpSpPr>
        <p:sp>
          <p:nvSpPr>
            <p:cNvPr id="411" name="Shape 411"/>
            <p:cNvSpPr/>
            <p:nvPr/>
          </p:nvSpPr>
          <p:spPr>
            <a:xfrm>
              <a:off x="6851650" y="1781175"/>
              <a:ext cx="2174875" cy="1573211"/>
            </a:xfrm>
            <a:prstGeom prst="rect">
              <a:avLst/>
            </a:prstGeom>
            <a:solidFill>
              <a:srgbClr val="1DA2F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2" name="Shape 412"/>
            <p:cNvSpPr/>
            <p:nvPr/>
          </p:nvSpPr>
          <p:spPr>
            <a:xfrm>
              <a:off x="68516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3" name="Shape 413"/>
            <p:cNvPicPr preferRelativeResize="0"/>
            <p:nvPr/>
          </p:nvPicPr>
          <p:blipFill rotWithShape="1">
            <a:blip r:embed="rId3">
              <a:alphaModFix/>
            </a:blip>
            <a:srcRect/>
            <a:stretch/>
          </p:blipFill>
          <p:spPr>
            <a:xfrm>
              <a:off x="7747875" y="2375968"/>
              <a:ext cx="492143" cy="398697"/>
            </a:xfrm>
            <a:prstGeom prst="rect">
              <a:avLst/>
            </a:prstGeom>
            <a:noFill/>
            <a:ln>
              <a:noFill/>
            </a:ln>
          </p:spPr>
        </p:pic>
      </p:grpSp>
      <p:grpSp>
        <p:nvGrpSpPr>
          <p:cNvPr id="414" name="Shape 414"/>
          <p:cNvGrpSpPr/>
          <p:nvPr/>
        </p:nvGrpSpPr>
        <p:grpSpPr>
          <a:xfrm>
            <a:off x="111125" y="112712"/>
            <a:ext cx="2174875" cy="1573211"/>
            <a:chOff x="111125" y="115658"/>
            <a:chExt cx="2174875" cy="1573211"/>
          </a:xfrm>
        </p:grpSpPr>
        <p:sp>
          <p:nvSpPr>
            <p:cNvPr id="415" name="Shape 415"/>
            <p:cNvSpPr/>
            <p:nvPr/>
          </p:nvSpPr>
          <p:spPr>
            <a:xfrm>
              <a:off x="111125" y="115658"/>
              <a:ext cx="2174875" cy="1573211"/>
            </a:xfrm>
            <a:prstGeom prst="rect">
              <a:avLst/>
            </a:prstGeom>
            <a:solidFill>
              <a:srgbClr val="D51D0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6" name="Shape 416"/>
            <p:cNvSpPr/>
            <p:nvPr/>
          </p:nvSpPr>
          <p:spPr>
            <a:xfrm>
              <a:off x="111125" y="115658"/>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7" name="Shape 417"/>
            <p:cNvPicPr preferRelativeResize="0"/>
            <p:nvPr/>
          </p:nvPicPr>
          <p:blipFill rotWithShape="1">
            <a:blip r:embed="rId4">
              <a:alphaModFix/>
            </a:blip>
            <a:srcRect/>
            <a:stretch/>
          </p:blipFill>
          <p:spPr>
            <a:xfrm>
              <a:off x="520725" y="768806"/>
              <a:ext cx="1359196" cy="174774"/>
            </a:xfrm>
            <a:prstGeom prst="rect">
              <a:avLst/>
            </a:prstGeom>
            <a:noFill/>
            <a:ln>
              <a:noFill/>
            </a:ln>
          </p:spPr>
        </p:pic>
      </p:grpSp>
      <p:grpSp>
        <p:nvGrpSpPr>
          <p:cNvPr id="418" name="Shape 418"/>
          <p:cNvGrpSpPr/>
          <p:nvPr/>
        </p:nvGrpSpPr>
        <p:grpSpPr>
          <a:xfrm>
            <a:off x="111125" y="1781175"/>
            <a:ext cx="2174875" cy="1573211"/>
            <a:chOff x="111125" y="1781175"/>
            <a:chExt cx="2174875" cy="1573211"/>
          </a:xfrm>
        </p:grpSpPr>
        <p:sp>
          <p:nvSpPr>
            <p:cNvPr id="419" name="Shape 419"/>
            <p:cNvSpPr/>
            <p:nvPr/>
          </p:nvSpPr>
          <p:spPr>
            <a:xfrm>
              <a:off x="111125" y="1781175"/>
              <a:ext cx="2174875" cy="1573211"/>
            </a:xfrm>
            <a:prstGeom prst="rect">
              <a:avLst/>
            </a:prstGeom>
            <a:solidFill>
              <a:srgbClr val="57AD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0" name="Shape 420"/>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1" name="Shape 421"/>
            <p:cNvPicPr preferRelativeResize="0"/>
            <p:nvPr/>
          </p:nvPicPr>
          <p:blipFill rotWithShape="1">
            <a:blip r:embed="rId5">
              <a:alphaModFix/>
            </a:blip>
            <a:srcRect/>
            <a:stretch/>
          </p:blipFill>
          <p:spPr>
            <a:xfrm>
              <a:off x="584010" y="2266950"/>
              <a:ext cx="1210631" cy="616736"/>
            </a:xfrm>
            <a:prstGeom prst="rect">
              <a:avLst/>
            </a:prstGeom>
            <a:noFill/>
            <a:ln>
              <a:noFill/>
            </a:ln>
          </p:spPr>
        </p:pic>
      </p:grpSp>
      <p:grpSp>
        <p:nvGrpSpPr>
          <p:cNvPr id="422" name="Shape 422"/>
          <p:cNvGrpSpPr/>
          <p:nvPr/>
        </p:nvGrpSpPr>
        <p:grpSpPr>
          <a:xfrm>
            <a:off x="2363771" y="112713"/>
            <a:ext cx="2174875" cy="1573211"/>
            <a:chOff x="2363771" y="112713"/>
            <a:chExt cx="2174875" cy="1573211"/>
          </a:xfrm>
        </p:grpSpPr>
        <p:sp>
          <p:nvSpPr>
            <p:cNvPr id="423" name="Shape 423"/>
            <p:cNvSpPr/>
            <p:nvPr/>
          </p:nvSpPr>
          <p:spPr>
            <a:xfrm>
              <a:off x="2363771" y="112713"/>
              <a:ext cx="2174875" cy="1573211"/>
            </a:xfrm>
            <a:prstGeom prst="rect">
              <a:avLst/>
            </a:prstGeom>
            <a:solidFill>
              <a:srgbClr val="45454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4" name="Shape 424"/>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5" name="Shape 425"/>
            <p:cNvPicPr preferRelativeResize="0"/>
            <p:nvPr/>
          </p:nvPicPr>
          <p:blipFill rotWithShape="1">
            <a:blip r:embed="rId6">
              <a:alphaModFix/>
            </a:blip>
            <a:srcRect/>
            <a:stretch/>
          </p:blipFill>
          <p:spPr>
            <a:xfrm>
              <a:off x="2903914" y="717802"/>
              <a:ext cx="1106965" cy="270888"/>
            </a:xfrm>
            <a:prstGeom prst="rect">
              <a:avLst/>
            </a:prstGeom>
            <a:noFill/>
            <a:ln>
              <a:noFill/>
            </a:ln>
          </p:spPr>
        </p:pic>
      </p:grpSp>
      <p:grpSp>
        <p:nvGrpSpPr>
          <p:cNvPr id="426" name="Shape 426"/>
          <p:cNvGrpSpPr/>
          <p:nvPr/>
        </p:nvGrpSpPr>
        <p:grpSpPr>
          <a:xfrm>
            <a:off x="2362200" y="1781175"/>
            <a:ext cx="2174875" cy="1573211"/>
            <a:chOff x="2362200" y="1781175"/>
            <a:chExt cx="2174875" cy="1573211"/>
          </a:xfrm>
        </p:grpSpPr>
        <p:sp>
          <p:nvSpPr>
            <p:cNvPr id="427" name="Shape 427"/>
            <p:cNvSpPr/>
            <p:nvPr/>
          </p:nvSpPr>
          <p:spPr>
            <a:xfrm>
              <a:off x="236220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8" name="Shape 428"/>
            <p:cNvSpPr/>
            <p:nvPr/>
          </p:nvSpPr>
          <p:spPr>
            <a:xfrm>
              <a:off x="236220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9" name="Shape 429"/>
            <p:cNvPicPr preferRelativeResize="0"/>
            <p:nvPr/>
          </p:nvPicPr>
          <p:blipFill rotWithShape="1">
            <a:blip r:embed="rId7">
              <a:alphaModFix/>
            </a:blip>
            <a:srcRect/>
            <a:stretch/>
          </p:blipFill>
          <p:spPr>
            <a:xfrm>
              <a:off x="2651939" y="2418633"/>
              <a:ext cx="1610915" cy="313369"/>
            </a:xfrm>
            <a:prstGeom prst="rect">
              <a:avLst/>
            </a:prstGeom>
            <a:noFill/>
            <a:ln>
              <a:noFill/>
            </a:ln>
          </p:spPr>
        </p:pic>
      </p:grpSp>
      <p:grpSp>
        <p:nvGrpSpPr>
          <p:cNvPr id="430" name="Shape 430"/>
          <p:cNvGrpSpPr/>
          <p:nvPr/>
        </p:nvGrpSpPr>
        <p:grpSpPr>
          <a:xfrm>
            <a:off x="111125" y="3440112"/>
            <a:ext cx="2174875" cy="1573211"/>
            <a:chOff x="111125" y="3440112"/>
            <a:chExt cx="2174875" cy="1573211"/>
          </a:xfrm>
        </p:grpSpPr>
        <p:sp>
          <p:nvSpPr>
            <p:cNvPr id="431" name="Shape 431"/>
            <p:cNvSpPr/>
            <p:nvPr/>
          </p:nvSpPr>
          <p:spPr>
            <a:xfrm>
              <a:off x="111125" y="3440112"/>
              <a:ext cx="2174875" cy="157321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2" name="Shape 432"/>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rgbClr val="D8D8D8">
                <a:alpha val="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3" name="Shape 433"/>
            <p:cNvPicPr preferRelativeResize="0"/>
            <p:nvPr/>
          </p:nvPicPr>
          <p:blipFill rotWithShape="1">
            <a:blip r:embed="rId8">
              <a:alphaModFix/>
            </a:blip>
            <a:srcRect/>
            <a:stretch/>
          </p:blipFill>
          <p:spPr>
            <a:xfrm>
              <a:off x="563272" y="3985653"/>
              <a:ext cx="1252108" cy="547249"/>
            </a:xfrm>
            <a:prstGeom prst="rect">
              <a:avLst/>
            </a:prstGeom>
            <a:noFill/>
            <a:ln>
              <a:noFill/>
            </a:ln>
          </p:spPr>
        </p:pic>
      </p:grpSp>
      <p:grpSp>
        <p:nvGrpSpPr>
          <p:cNvPr id="434" name="Shape 434"/>
          <p:cNvGrpSpPr/>
          <p:nvPr/>
        </p:nvGrpSpPr>
        <p:grpSpPr>
          <a:xfrm>
            <a:off x="4603749" y="112713"/>
            <a:ext cx="2174875" cy="1573211"/>
            <a:chOff x="4592751" y="112713"/>
            <a:chExt cx="2174875" cy="1573211"/>
          </a:xfrm>
        </p:grpSpPr>
        <p:sp>
          <p:nvSpPr>
            <p:cNvPr id="435" name="Shape 435"/>
            <p:cNvSpPr/>
            <p:nvPr/>
          </p:nvSpPr>
          <p:spPr>
            <a:xfrm>
              <a:off x="4592751" y="112713"/>
              <a:ext cx="2174875" cy="1573211"/>
            </a:xfrm>
            <a:prstGeom prst="rect">
              <a:avLst/>
            </a:prstGeom>
            <a:solidFill>
              <a:srgbClr val="3D5B9B"/>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6" name="Shape 436"/>
            <p:cNvSpPr/>
            <p:nvPr/>
          </p:nvSpPr>
          <p:spPr>
            <a:xfrm>
              <a:off x="459275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7" name="Shape 437"/>
            <p:cNvPicPr preferRelativeResize="0"/>
            <p:nvPr/>
          </p:nvPicPr>
          <p:blipFill rotWithShape="1">
            <a:blip r:embed="rId9">
              <a:alphaModFix/>
            </a:blip>
            <a:srcRect/>
            <a:stretch/>
          </p:blipFill>
          <p:spPr>
            <a:xfrm>
              <a:off x="5131407" y="739037"/>
              <a:ext cx="1160981" cy="228421"/>
            </a:xfrm>
            <a:prstGeom prst="rect">
              <a:avLst/>
            </a:prstGeom>
            <a:noFill/>
            <a:ln>
              <a:noFill/>
            </a:ln>
          </p:spPr>
        </p:pic>
      </p:grpSp>
      <p:grpSp>
        <p:nvGrpSpPr>
          <p:cNvPr id="438" name="Shape 438"/>
          <p:cNvGrpSpPr/>
          <p:nvPr/>
        </p:nvGrpSpPr>
        <p:grpSpPr>
          <a:xfrm>
            <a:off x="4603750" y="1781175"/>
            <a:ext cx="2174875" cy="1573211"/>
            <a:chOff x="4603750" y="1781175"/>
            <a:chExt cx="2174875" cy="1573211"/>
          </a:xfrm>
        </p:grpSpPr>
        <p:sp>
          <p:nvSpPr>
            <p:cNvPr id="439" name="Shape 439"/>
            <p:cNvSpPr/>
            <p:nvPr/>
          </p:nvSpPr>
          <p:spPr>
            <a:xfrm>
              <a:off x="4603750" y="1781175"/>
              <a:ext cx="2174875" cy="1573211"/>
            </a:xfrm>
            <a:prstGeom prst="rect">
              <a:avLst/>
            </a:prstGeom>
            <a:solidFill>
              <a:srgbClr val="ED251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0" name="Shape 440"/>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14901"/>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1" name="Shape 441"/>
            <p:cNvPicPr preferRelativeResize="0"/>
            <p:nvPr/>
          </p:nvPicPr>
          <p:blipFill rotWithShape="1">
            <a:blip r:embed="rId10">
              <a:alphaModFix/>
            </a:blip>
            <a:srcRect/>
            <a:stretch/>
          </p:blipFill>
          <p:spPr>
            <a:xfrm>
              <a:off x="5181339" y="2433075"/>
              <a:ext cx="1061118" cy="284485"/>
            </a:xfrm>
            <a:prstGeom prst="rect">
              <a:avLst/>
            </a:prstGeom>
            <a:noFill/>
            <a:ln>
              <a:noFill/>
            </a:ln>
          </p:spPr>
        </p:pic>
      </p:grpSp>
      <p:grpSp>
        <p:nvGrpSpPr>
          <p:cNvPr id="442" name="Shape 442"/>
          <p:cNvGrpSpPr/>
          <p:nvPr/>
        </p:nvGrpSpPr>
        <p:grpSpPr>
          <a:xfrm>
            <a:off x="2362200" y="3440112"/>
            <a:ext cx="2174875" cy="1573211"/>
            <a:chOff x="2362200" y="3440112"/>
            <a:chExt cx="2174875" cy="1573211"/>
          </a:xfrm>
        </p:grpSpPr>
        <p:sp>
          <p:nvSpPr>
            <p:cNvPr id="443" name="Shape 443"/>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5" name="Shape 445"/>
            <p:cNvPicPr preferRelativeResize="0"/>
            <p:nvPr/>
          </p:nvPicPr>
          <p:blipFill rotWithShape="1">
            <a:blip r:embed="rId11">
              <a:alphaModFix/>
            </a:blip>
            <a:srcRect/>
            <a:stretch/>
          </p:blipFill>
          <p:spPr>
            <a:xfrm>
              <a:off x="3048000" y="4052482"/>
              <a:ext cx="858078" cy="413595"/>
            </a:xfrm>
            <a:prstGeom prst="rect">
              <a:avLst/>
            </a:prstGeom>
            <a:noFill/>
            <a:ln>
              <a:noFill/>
            </a:ln>
          </p:spPr>
        </p:pic>
      </p:grpSp>
      <p:grpSp>
        <p:nvGrpSpPr>
          <p:cNvPr id="446" name="Shape 446"/>
          <p:cNvGrpSpPr/>
          <p:nvPr/>
        </p:nvGrpSpPr>
        <p:grpSpPr>
          <a:xfrm>
            <a:off x="6853238" y="112713"/>
            <a:ext cx="2174875" cy="1573211"/>
            <a:chOff x="6840652" y="112713"/>
            <a:chExt cx="2174875" cy="1573211"/>
          </a:xfrm>
        </p:grpSpPr>
        <p:sp>
          <p:nvSpPr>
            <p:cNvPr id="447" name="Shape 447"/>
            <p:cNvSpPr/>
            <p:nvPr/>
          </p:nvSpPr>
          <p:spPr>
            <a:xfrm>
              <a:off x="6840652" y="112713"/>
              <a:ext cx="2174875" cy="1573211"/>
            </a:xfrm>
            <a:prstGeom prst="rect">
              <a:avLst/>
            </a:prstGeom>
            <a:solidFill>
              <a:srgbClr val="FF5B5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8" name="Shape 448"/>
            <p:cNvSpPr/>
            <p:nvPr/>
          </p:nvSpPr>
          <p:spPr>
            <a:xfrm>
              <a:off x="6840652"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9" name="Shape 449"/>
            <p:cNvPicPr preferRelativeResize="0"/>
            <p:nvPr/>
          </p:nvPicPr>
          <p:blipFill rotWithShape="1">
            <a:blip r:embed="rId12">
              <a:alphaModFix/>
            </a:blip>
            <a:srcRect/>
            <a:stretch/>
          </p:blipFill>
          <p:spPr>
            <a:xfrm>
              <a:off x="7338171" y="666750"/>
              <a:ext cx="1171025" cy="372995"/>
            </a:xfrm>
            <a:prstGeom prst="rect">
              <a:avLst/>
            </a:prstGeom>
            <a:noFill/>
            <a:ln>
              <a:noFill/>
            </a:ln>
          </p:spPr>
        </p:pic>
      </p:grpSp>
      <p:grpSp>
        <p:nvGrpSpPr>
          <p:cNvPr id="450" name="Shape 450"/>
          <p:cNvGrpSpPr/>
          <p:nvPr/>
        </p:nvGrpSpPr>
        <p:grpSpPr>
          <a:xfrm>
            <a:off x="4603750" y="3440112"/>
            <a:ext cx="2174875" cy="1573211"/>
            <a:chOff x="4603750" y="3440112"/>
            <a:chExt cx="2174875" cy="1573211"/>
          </a:xfrm>
        </p:grpSpPr>
        <p:sp>
          <p:nvSpPr>
            <p:cNvPr id="451" name="Shape 451"/>
            <p:cNvSpPr/>
            <p:nvPr/>
          </p:nvSpPr>
          <p:spPr>
            <a:xfrm>
              <a:off x="4603750" y="3440112"/>
              <a:ext cx="2174875" cy="1573211"/>
            </a:xfrm>
            <a:prstGeom prst="rect">
              <a:avLst/>
            </a:prstGeom>
            <a:solidFill>
              <a:srgbClr val="FFF9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2" name="Shape 452"/>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53" name="Shape 453"/>
            <p:cNvPicPr preferRelativeResize="0"/>
            <p:nvPr/>
          </p:nvPicPr>
          <p:blipFill rotWithShape="1">
            <a:blip r:embed="rId13">
              <a:alphaModFix/>
            </a:blip>
            <a:srcRect/>
            <a:stretch/>
          </p:blipFill>
          <p:spPr>
            <a:xfrm>
              <a:off x="5395969" y="3943350"/>
              <a:ext cx="631859" cy="631859"/>
            </a:xfrm>
            <a:prstGeom prst="rect">
              <a:avLst/>
            </a:prstGeom>
            <a:noFill/>
            <a:ln>
              <a:noFill/>
            </a:ln>
          </p:spPr>
        </p:pic>
      </p:grpSp>
      <p:grpSp>
        <p:nvGrpSpPr>
          <p:cNvPr id="454" name="Shape 454"/>
          <p:cNvGrpSpPr/>
          <p:nvPr/>
        </p:nvGrpSpPr>
        <p:grpSpPr>
          <a:xfrm>
            <a:off x="6851650" y="3440112"/>
            <a:ext cx="2174875" cy="1573211"/>
            <a:chOff x="6851650" y="3440112"/>
            <a:chExt cx="2174875" cy="1573211"/>
          </a:xfrm>
        </p:grpSpPr>
        <p:sp>
          <p:nvSpPr>
            <p:cNvPr id="455" name="Shape 45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6" name="Shape 45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457" name="Shape 457"/>
          <p:cNvPicPr preferRelativeResize="0"/>
          <p:nvPr/>
        </p:nvPicPr>
        <p:blipFill>
          <a:blip r:embed="rId14">
            <a:alphaModFix/>
          </a:blip>
          <a:stretch>
            <a:fillRect/>
          </a:stretch>
        </p:blipFill>
        <p:spPr>
          <a:xfrm>
            <a:off x="7268701" y="3556359"/>
            <a:ext cx="1340775" cy="134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sp>
        <p:nvSpPr>
          <p:cNvPr id="463" name="Shape 463"/>
          <p:cNvSpPr txBox="1"/>
          <p:nvPr/>
        </p:nvSpPr>
        <p:spPr>
          <a:xfrm>
            <a:off x="519547" y="819150"/>
            <a:ext cx="7024200" cy="3246900"/>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9B392"/>
                </a:solidFill>
                <a:latin typeface="Arial"/>
                <a:ea typeface="Arial"/>
                <a:cs typeface="Arial"/>
                <a:sym typeface="Arial"/>
              </a:rPr>
              <a:t>Lightening fast and agile</a:t>
            </a:r>
          </a:p>
          <a:p>
            <a:pPr marL="0" marR="0" lvl="0" indent="0" algn="l" rtl="0">
              <a:spcBef>
                <a:spcPts val="1200"/>
              </a:spcBef>
              <a:spcAft>
                <a:spcPts val="0"/>
              </a:spcAft>
              <a:buSzPct val="25000"/>
              <a:buNone/>
            </a:pPr>
            <a:r>
              <a:rPr lang="en-US" sz="3600">
                <a:solidFill>
                  <a:schemeClr val="lt1"/>
                </a:solidFill>
                <a:latin typeface="Arial"/>
                <a:ea typeface="Arial"/>
                <a:cs typeface="Arial"/>
                <a:sym typeface="Arial"/>
              </a:rPr>
              <a:t>These software companies are capable of releasing new features:</a:t>
            </a:r>
          </a:p>
          <a:p>
            <a:pPr marL="320040" marR="0" lvl="0" indent="-320040" algn="l" rtl="0">
              <a:spcBef>
                <a:spcPts val="24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In minutes</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Multiple times a day</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At enormous scale</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Around the world</a:t>
            </a:r>
          </a:p>
        </p:txBody>
      </p:sp>
      <p:pic>
        <p:nvPicPr>
          <p:cNvPr id="464" name="Shape 46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Shape 470" descr="Jeff_Immelt_header.jpg"/>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pic>
        <p:nvPicPr>
          <p:cNvPr id="471" name="Shape 47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472" name="Shape 472"/>
          <p:cNvSpPr txBox="1"/>
          <p:nvPr/>
        </p:nvSpPr>
        <p:spPr>
          <a:xfrm>
            <a:off x="519545" y="894366"/>
            <a:ext cx="8010995" cy="3954928"/>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AB391"/>
                </a:solidFill>
                <a:latin typeface="Arial"/>
                <a:ea typeface="Arial"/>
                <a:cs typeface="Arial"/>
                <a:sym typeface="Arial"/>
              </a:rPr>
              <a:t>Hope of transformation</a:t>
            </a:r>
          </a:p>
          <a:p>
            <a:pPr marL="0" marR="0" lvl="0" indent="0" algn="l" rtl="0">
              <a:spcBef>
                <a:spcPts val="600"/>
              </a:spcBef>
              <a:spcAft>
                <a:spcPts val="0"/>
              </a:spcAft>
              <a:buSzPct val="25000"/>
              <a:buNone/>
            </a:pPr>
            <a:r>
              <a:rPr lang="en-US" sz="3600">
                <a:solidFill>
                  <a:schemeClr val="lt1"/>
                </a:solidFill>
                <a:latin typeface="Arial"/>
                <a:ea typeface="Arial"/>
                <a:cs typeface="Arial"/>
                <a:sym typeface="Arial"/>
              </a:rPr>
              <a:t>“If you went to bed last night as an industrial company, you’re going to wake up a software and analytics company.”</a:t>
            </a:r>
          </a:p>
          <a:p>
            <a:pPr marL="0" marR="0" lvl="0" indent="0" algn="l" rtl="0">
              <a:spcBef>
                <a:spcPts val="2400"/>
              </a:spcBef>
              <a:buSzPct val="25000"/>
              <a:buNone/>
            </a:pPr>
            <a:r>
              <a:rPr lang="en-US" sz="1100" b="1">
                <a:solidFill>
                  <a:srgbClr val="1AB391"/>
                </a:solidFill>
                <a:latin typeface="Arial"/>
                <a:ea typeface="Arial"/>
                <a:cs typeface="Arial"/>
                <a:sym typeface="Arial"/>
              </a:rPr>
              <a:t>Jeff Immelt</a:t>
            </a:r>
          </a:p>
          <a:p>
            <a:pPr marL="0" marR="0" lvl="0" indent="0" algn="l" rtl="0">
              <a:spcBef>
                <a:spcPts val="0"/>
              </a:spcBef>
              <a:spcAft>
                <a:spcPts val="0"/>
              </a:spcAft>
              <a:buSzPct val="25000"/>
              <a:buNone/>
            </a:pPr>
            <a:r>
              <a:rPr lang="en-US" sz="1100">
                <a:solidFill>
                  <a:schemeClr val="lt1"/>
                </a:solidFill>
                <a:latin typeface="Arial"/>
                <a:ea typeface="Arial"/>
                <a:cs typeface="Arial"/>
                <a:sym typeface="Arial"/>
              </a:rPr>
              <a:t>CEO, General Electric</a:t>
            </a:r>
          </a:p>
          <a:p>
            <a:pPr marL="0" marR="0" lvl="0" indent="0" algn="l" rtl="0">
              <a:spcBef>
                <a:spcPts val="60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User Summit (2014)</a:t>
            </a:r>
          </a:p>
        </p:txBody>
      </p:sp>
    </p:spTree>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Shape 477"/>
          <p:cNvGrpSpPr/>
          <p:nvPr/>
        </p:nvGrpSpPr>
        <p:grpSpPr>
          <a:xfrm>
            <a:off x="111125" y="114301"/>
            <a:ext cx="2174875" cy="1573211"/>
            <a:chOff x="111125" y="112713"/>
            <a:chExt cx="2174875" cy="1573211"/>
          </a:xfrm>
        </p:grpSpPr>
        <p:sp>
          <p:nvSpPr>
            <p:cNvPr id="478" name="Shape 478"/>
            <p:cNvSpPr/>
            <p:nvPr/>
          </p:nvSpPr>
          <p:spPr>
            <a:xfrm>
              <a:off x="111125"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79" name="Shape 479"/>
            <p:cNvSpPr/>
            <p:nvPr/>
          </p:nvSpPr>
          <p:spPr>
            <a:xfrm>
              <a:off x="111125"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80" name="Shape 480"/>
            <p:cNvPicPr preferRelativeResize="0"/>
            <p:nvPr/>
          </p:nvPicPr>
          <p:blipFill rotWithShape="1">
            <a:blip r:embed="rId3">
              <a:alphaModFix/>
            </a:blip>
            <a:srcRect/>
            <a:stretch/>
          </p:blipFill>
          <p:spPr>
            <a:xfrm>
              <a:off x="684585" y="666750"/>
              <a:ext cx="1123304" cy="421239"/>
            </a:xfrm>
            <a:prstGeom prst="rect">
              <a:avLst/>
            </a:prstGeom>
            <a:noFill/>
            <a:ln>
              <a:noFill/>
            </a:ln>
          </p:spPr>
        </p:pic>
      </p:grpSp>
      <p:grpSp>
        <p:nvGrpSpPr>
          <p:cNvPr id="481" name="Shape 481"/>
          <p:cNvGrpSpPr/>
          <p:nvPr/>
        </p:nvGrpSpPr>
        <p:grpSpPr>
          <a:xfrm>
            <a:off x="6851650" y="1781175"/>
            <a:ext cx="2174875" cy="1573211"/>
            <a:chOff x="6853238" y="1781175"/>
            <a:chExt cx="2174875" cy="1573211"/>
          </a:xfrm>
        </p:grpSpPr>
        <p:sp>
          <p:nvSpPr>
            <p:cNvPr id="482" name="Shape 482"/>
            <p:cNvSpPr/>
            <p:nvPr/>
          </p:nvSpPr>
          <p:spPr>
            <a:xfrm>
              <a:off x="6853238"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3" name="Shape 483"/>
            <p:cNvSpPr/>
            <p:nvPr/>
          </p:nvSpPr>
          <p:spPr>
            <a:xfrm>
              <a:off x="6853238"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4" name="Shape 484"/>
          <p:cNvGrpSpPr/>
          <p:nvPr/>
        </p:nvGrpSpPr>
        <p:grpSpPr>
          <a:xfrm>
            <a:off x="4603750" y="3440112"/>
            <a:ext cx="2174875" cy="1573211"/>
            <a:chOff x="4603750" y="3440112"/>
            <a:chExt cx="2174875" cy="1573211"/>
          </a:xfrm>
        </p:grpSpPr>
        <p:sp>
          <p:nvSpPr>
            <p:cNvPr id="485" name="Shape 485"/>
            <p:cNvSpPr/>
            <p:nvPr/>
          </p:nvSpPr>
          <p:spPr>
            <a:xfrm>
              <a:off x="46037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6" name="Shape 486"/>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7" name="Shape 487"/>
          <p:cNvGrpSpPr/>
          <p:nvPr/>
        </p:nvGrpSpPr>
        <p:grpSpPr>
          <a:xfrm>
            <a:off x="2362985" y="112713"/>
            <a:ext cx="2174875" cy="1573211"/>
            <a:chOff x="2363771" y="112713"/>
            <a:chExt cx="2174875" cy="1573211"/>
          </a:xfrm>
        </p:grpSpPr>
        <p:sp>
          <p:nvSpPr>
            <p:cNvPr id="488" name="Shape 488"/>
            <p:cNvSpPr/>
            <p:nvPr/>
          </p:nvSpPr>
          <p:spPr>
            <a:xfrm>
              <a:off x="2363771"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9" name="Shape 489"/>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90" name="Shape 490"/>
            <p:cNvPicPr preferRelativeResize="0"/>
            <p:nvPr/>
          </p:nvPicPr>
          <p:blipFill rotWithShape="1">
            <a:blip r:embed="rId4">
              <a:alphaModFix/>
            </a:blip>
            <a:srcRect/>
            <a:stretch/>
          </p:blipFill>
          <p:spPr>
            <a:xfrm>
              <a:off x="2784364" y="742950"/>
              <a:ext cx="1388713" cy="469036"/>
            </a:xfrm>
            <a:prstGeom prst="rect">
              <a:avLst/>
            </a:prstGeom>
            <a:noFill/>
            <a:ln>
              <a:noFill/>
            </a:ln>
          </p:spPr>
        </p:pic>
      </p:grpSp>
      <p:grpSp>
        <p:nvGrpSpPr>
          <p:cNvPr id="491" name="Shape 491"/>
          <p:cNvGrpSpPr/>
          <p:nvPr/>
        </p:nvGrpSpPr>
        <p:grpSpPr>
          <a:xfrm>
            <a:off x="4603750" y="1781175"/>
            <a:ext cx="2174875" cy="1573211"/>
            <a:chOff x="4603750" y="1781175"/>
            <a:chExt cx="2174875" cy="1573211"/>
          </a:xfrm>
        </p:grpSpPr>
        <p:sp>
          <p:nvSpPr>
            <p:cNvPr id="492" name="Shape 492"/>
            <p:cNvSpPr/>
            <p:nvPr/>
          </p:nvSpPr>
          <p:spPr>
            <a:xfrm>
              <a:off x="460375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3" name="Shape 493"/>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4" name="Shape 494"/>
          <p:cNvGrpSpPr/>
          <p:nvPr/>
        </p:nvGrpSpPr>
        <p:grpSpPr>
          <a:xfrm>
            <a:off x="6851650" y="3440112"/>
            <a:ext cx="2174875" cy="1573211"/>
            <a:chOff x="6851650" y="3440112"/>
            <a:chExt cx="2174875" cy="1573211"/>
          </a:xfrm>
        </p:grpSpPr>
        <p:sp>
          <p:nvSpPr>
            <p:cNvPr id="495" name="Shape 49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6" name="Shape 49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7" name="Shape 497"/>
          <p:cNvGrpSpPr/>
          <p:nvPr/>
        </p:nvGrpSpPr>
        <p:grpSpPr>
          <a:xfrm>
            <a:off x="2362985" y="3440112"/>
            <a:ext cx="2174875" cy="1573211"/>
            <a:chOff x="2362200" y="3440112"/>
            <a:chExt cx="2174875" cy="1573211"/>
          </a:xfrm>
        </p:grpSpPr>
        <p:sp>
          <p:nvSpPr>
            <p:cNvPr id="498" name="Shape 498"/>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9" name="Shape 499"/>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0" name="Shape 500"/>
            <p:cNvPicPr preferRelativeResize="0"/>
            <p:nvPr/>
          </p:nvPicPr>
          <p:blipFill rotWithShape="1">
            <a:blip r:embed="rId5">
              <a:alphaModFix/>
            </a:blip>
            <a:srcRect/>
            <a:stretch/>
          </p:blipFill>
          <p:spPr>
            <a:xfrm>
              <a:off x="2784727" y="3727442"/>
              <a:ext cx="1387987" cy="825508"/>
            </a:xfrm>
            <a:prstGeom prst="rect">
              <a:avLst/>
            </a:prstGeom>
            <a:noFill/>
            <a:ln>
              <a:noFill/>
            </a:ln>
          </p:spPr>
        </p:pic>
      </p:grpSp>
      <p:grpSp>
        <p:nvGrpSpPr>
          <p:cNvPr id="501" name="Shape 501"/>
          <p:cNvGrpSpPr/>
          <p:nvPr/>
        </p:nvGrpSpPr>
        <p:grpSpPr>
          <a:xfrm>
            <a:off x="4603750" y="112713"/>
            <a:ext cx="2174875" cy="1573211"/>
            <a:chOff x="4603750" y="112713"/>
            <a:chExt cx="2174875" cy="1573211"/>
          </a:xfrm>
        </p:grpSpPr>
        <p:sp>
          <p:nvSpPr>
            <p:cNvPr id="502" name="Shape 502"/>
            <p:cNvSpPr/>
            <p:nvPr/>
          </p:nvSpPr>
          <p:spPr>
            <a:xfrm>
              <a:off x="4603750"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3" name="Shape 503"/>
            <p:cNvSpPr/>
            <p:nvPr/>
          </p:nvSpPr>
          <p:spPr>
            <a:xfrm>
              <a:off x="4603750"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04" name="Shape 504"/>
          <p:cNvGrpSpPr/>
          <p:nvPr/>
        </p:nvGrpSpPr>
        <p:grpSpPr>
          <a:xfrm>
            <a:off x="111125" y="1781175"/>
            <a:ext cx="2174875" cy="1573211"/>
            <a:chOff x="111125" y="1781175"/>
            <a:chExt cx="2174875" cy="1573211"/>
          </a:xfrm>
        </p:grpSpPr>
        <p:sp>
          <p:nvSpPr>
            <p:cNvPr id="505" name="Shape 505"/>
            <p:cNvSpPr/>
            <p:nvPr/>
          </p:nvSpPr>
          <p:spPr>
            <a:xfrm>
              <a:off x="111125"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6" name="Shape 506"/>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7" name="Shape 507"/>
            <p:cNvPicPr preferRelativeResize="0"/>
            <p:nvPr/>
          </p:nvPicPr>
          <p:blipFill rotWithShape="1">
            <a:blip r:embed="rId6">
              <a:alphaModFix/>
            </a:blip>
            <a:srcRect/>
            <a:stretch/>
          </p:blipFill>
          <p:spPr>
            <a:xfrm>
              <a:off x="898716" y="2222952"/>
              <a:ext cx="695044" cy="695044"/>
            </a:xfrm>
            <a:prstGeom prst="rect">
              <a:avLst/>
            </a:prstGeom>
            <a:noFill/>
            <a:ln>
              <a:noFill/>
            </a:ln>
          </p:spPr>
        </p:pic>
      </p:grpSp>
      <p:grpSp>
        <p:nvGrpSpPr>
          <p:cNvPr id="508" name="Shape 508"/>
          <p:cNvGrpSpPr/>
          <p:nvPr/>
        </p:nvGrpSpPr>
        <p:grpSpPr>
          <a:xfrm>
            <a:off x="111125" y="3440112"/>
            <a:ext cx="2174875" cy="1573211"/>
            <a:chOff x="111125" y="3440112"/>
            <a:chExt cx="2174875" cy="1573211"/>
          </a:xfrm>
        </p:grpSpPr>
        <p:sp>
          <p:nvSpPr>
            <p:cNvPr id="509" name="Shape 509"/>
            <p:cNvSpPr/>
            <p:nvPr/>
          </p:nvSpPr>
          <p:spPr>
            <a:xfrm>
              <a:off x="111125"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0" name="Shape 510"/>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11" name="Shape 511"/>
          <p:cNvGrpSpPr/>
          <p:nvPr/>
        </p:nvGrpSpPr>
        <p:grpSpPr>
          <a:xfrm>
            <a:off x="6853238" y="112713"/>
            <a:ext cx="2174875" cy="1573211"/>
            <a:chOff x="6853238" y="112713"/>
            <a:chExt cx="2174875" cy="1573211"/>
          </a:xfrm>
        </p:grpSpPr>
        <p:sp>
          <p:nvSpPr>
            <p:cNvPr id="512" name="Shape 512"/>
            <p:cNvSpPr/>
            <p:nvPr/>
          </p:nvSpPr>
          <p:spPr>
            <a:xfrm>
              <a:off x="6853238"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3" name="Shape 513"/>
            <p:cNvSpPr/>
            <p:nvPr/>
          </p:nvSpPr>
          <p:spPr>
            <a:xfrm>
              <a:off x="6853238"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14" name="Shape 514"/>
          <p:cNvPicPr preferRelativeResize="0"/>
          <p:nvPr/>
        </p:nvPicPr>
        <p:blipFill rotWithShape="1">
          <a:blip r:embed="rId7">
            <a:alphaModFix/>
          </a:blip>
          <a:srcRect/>
          <a:stretch/>
        </p:blipFill>
        <p:spPr>
          <a:xfrm>
            <a:off x="4878738" y="2387030"/>
            <a:ext cx="1725900" cy="361500"/>
          </a:xfrm>
          <a:prstGeom prst="rect">
            <a:avLst/>
          </a:prstGeom>
          <a:noFill/>
          <a:ln>
            <a:noFill/>
          </a:ln>
        </p:spPr>
      </p:pic>
      <p:pic>
        <p:nvPicPr>
          <p:cNvPr id="515" name="Shape 515"/>
          <p:cNvPicPr preferRelativeResize="0"/>
          <p:nvPr/>
        </p:nvPicPr>
        <p:blipFill rotWithShape="1">
          <a:blip r:embed="rId8">
            <a:alphaModFix/>
          </a:blip>
          <a:srcRect/>
          <a:stretch/>
        </p:blipFill>
        <p:spPr>
          <a:xfrm>
            <a:off x="5390538" y="591449"/>
            <a:ext cx="702300" cy="702300"/>
          </a:xfrm>
          <a:prstGeom prst="rect">
            <a:avLst/>
          </a:prstGeom>
          <a:noFill/>
          <a:ln>
            <a:noFill/>
          </a:ln>
        </p:spPr>
      </p:pic>
      <p:pic>
        <p:nvPicPr>
          <p:cNvPr id="516" name="Shape 516"/>
          <p:cNvPicPr preferRelativeResize="0"/>
          <p:nvPr/>
        </p:nvPicPr>
        <p:blipFill rotWithShape="1">
          <a:blip r:embed="rId9">
            <a:alphaModFix/>
          </a:blip>
          <a:srcRect/>
          <a:stretch/>
        </p:blipFill>
        <p:spPr>
          <a:xfrm>
            <a:off x="7514612" y="574377"/>
            <a:ext cx="1062600" cy="637500"/>
          </a:xfrm>
          <a:prstGeom prst="rect">
            <a:avLst/>
          </a:prstGeom>
          <a:noFill/>
          <a:ln>
            <a:noFill/>
          </a:ln>
        </p:spPr>
      </p:pic>
      <p:grpSp>
        <p:nvGrpSpPr>
          <p:cNvPr id="517" name="Shape 517"/>
          <p:cNvGrpSpPr/>
          <p:nvPr/>
        </p:nvGrpSpPr>
        <p:grpSpPr>
          <a:xfrm>
            <a:off x="2362200" y="1781175"/>
            <a:ext cx="2175000" cy="1573200"/>
            <a:chOff x="2362200" y="1781175"/>
            <a:chExt cx="2175000" cy="1573200"/>
          </a:xfrm>
        </p:grpSpPr>
        <p:sp>
          <p:nvSpPr>
            <p:cNvPr id="518" name="Shape 518"/>
            <p:cNvSpPr/>
            <p:nvPr/>
          </p:nvSpPr>
          <p:spPr>
            <a:xfrm>
              <a:off x="2362200" y="1781175"/>
              <a:ext cx="2175000" cy="1573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9" name="Shape 519"/>
            <p:cNvSpPr/>
            <p:nvPr/>
          </p:nvSpPr>
          <p:spPr>
            <a:xfrm>
              <a:off x="2362200" y="1781175"/>
              <a:ext cx="2175000" cy="1573200"/>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20" name="Shape 520"/>
          <p:cNvPicPr preferRelativeResize="0"/>
          <p:nvPr/>
        </p:nvPicPr>
        <p:blipFill>
          <a:blip r:embed="rId10">
            <a:alphaModFix/>
          </a:blip>
          <a:stretch>
            <a:fillRect/>
          </a:stretch>
        </p:blipFill>
        <p:spPr>
          <a:xfrm>
            <a:off x="2824198" y="2254668"/>
            <a:ext cx="1252449" cy="626224"/>
          </a:xfrm>
          <a:prstGeom prst="rect">
            <a:avLst/>
          </a:prstGeom>
          <a:noFill/>
          <a:ln>
            <a:noFill/>
          </a:ln>
        </p:spPr>
      </p:pic>
      <p:pic>
        <p:nvPicPr>
          <p:cNvPr id="521" name="Shape 521"/>
          <p:cNvPicPr preferRelativeResize="0"/>
          <p:nvPr/>
        </p:nvPicPr>
        <p:blipFill>
          <a:blip r:embed="rId11">
            <a:alphaModFix/>
          </a:blip>
          <a:stretch>
            <a:fillRect/>
          </a:stretch>
        </p:blipFill>
        <p:spPr>
          <a:xfrm>
            <a:off x="4896154" y="4008656"/>
            <a:ext cx="1691068" cy="436125"/>
          </a:xfrm>
          <a:prstGeom prst="rect">
            <a:avLst/>
          </a:prstGeom>
          <a:noFill/>
          <a:ln>
            <a:noFill/>
          </a:ln>
        </p:spPr>
      </p:pic>
      <p:pic>
        <p:nvPicPr>
          <p:cNvPr id="522" name="Shape 522"/>
          <p:cNvPicPr preferRelativeResize="0"/>
          <p:nvPr/>
        </p:nvPicPr>
        <p:blipFill>
          <a:blip r:embed="rId12">
            <a:alphaModFix/>
          </a:blip>
          <a:stretch>
            <a:fillRect/>
          </a:stretch>
        </p:blipFill>
        <p:spPr>
          <a:xfrm>
            <a:off x="7043074" y="2395864"/>
            <a:ext cx="2005675" cy="343832"/>
          </a:xfrm>
          <a:prstGeom prst="rect">
            <a:avLst/>
          </a:prstGeom>
          <a:noFill/>
          <a:ln>
            <a:noFill/>
          </a:ln>
        </p:spPr>
      </p:pic>
      <p:pic>
        <p:nvPicPr>
          <p:cNvPr id="523" name="Shape 523"/>
          <p:cNvPicPr preferRelativeResize="0"/>
          <p:nvPr/>
        </p:nvPicPr>
        <p:blipFill rotWithShape="1">
          <a:blip r:embed="rId13">
            <a:alphaModFix/>
          </a:blip>
          <a:srcRect t="16719" b="17037"/>
          <a:stretch/>
        </p:blipFill>
        <p:spPr>
          <a:xfrm>
            <a:off x="477875" y="3705681"/>
            <a:ext cx="1573225" cy="1042075"/>
          </a:xfrm>
          <a:prstGeom prst="rect">
            <a:avLst/>
          </a:prstGeom>
          <a:noFill/>
          <a:ln>
            <a:noFill/>
          </a:ln>
        </p:spPr>
      </p:pic>
      <p:pic>
        <p:nvPicPr>
          <p:cNvPr id="524" name="Shape 524"/>
          <p:cNvPicPr preferRelativeResize="0"/>
          <p:nvPr/>
        </p:nvPicPr>
        <p:blipFill>
          <a:blip r:embed="rId14">
            <a:alphaModFix/>
          </a:blip>
          <a:stretch>
            <a:fillRect/>
          </a:stretch>
        </p:blipFill>
        <p:spPr>
          <a:xfrm>
            <a:off x="7047010" y="3939709"/>
            <a:ext cx="1787354" cy="57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0" y="0"/>
            <a:ext cx="2286000"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2" name="Shape 552"/>
          <p:cNvSpPr/>
          <p:nvPr/>
        </p:nvSpPr>
        <p:spPr>
          <a:xfrm>
            <a:off x="4571998" y="0"/>
            <a:ext cx="2285999"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3" name="Shape 553"/>
          <p:cNvSpPr/>
          <p:nvPr/>
        </p:nvSpPr>
        <p:spPr>
          <a:xfrm>
            <a:off x="6857999"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4" name="Shape 554"/>
          <p:cNvSpPr/>
          <p:nvPr/>
        </p:nvSpPr>
        <p:spPr>
          <a:xfrm>
            <a:off x="2285997"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5" name="Shape 555"/>
          <p:cNvSpPr txBox="1"/>
          <p:nvPr/>
        </p:nvSpPr>
        <p:spPr>
          <a:xfrm>
            <a:off x="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2014</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p:txBody>
      </p:sp>
      <p:sp>
        <p:nvSpPr>
          <p:cNvPr id="556" name="Shape 556"/>
          <p:cNvSpPr txBox="1"/>
          <p:nvPr/>
        </p:nvSpPr>
        <p:spPr>
          <a:xfrm>
            <a:off x="2286000" y="777239"/>
            <a:ext cx="2286000" cy="1631099"/>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2015</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p:txBody>
      </p:sp>
      <p:sp>
        <p:nvSpPr>
          <p:cNvPr id="557" name="Shape 557"/>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p:txBody>
      </p:sp>
      <p:sp>
        <p:nvSpPr>
          <p:cNvPr id="558" name="Shape 558"/>
          <p:cNvSpPr txBox="1"/>
          <p:nvPr/>
        </p:nvSpPr>
        <p:spPr>
          <a:xfrm>
            <a:off x="685800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2017</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p:txBody>
      </p:sp>
      <p:grpSp>
        <p:nvGrpSpPr>
          <p:cNvPr id="559" name="Shape 559"/>
          <p:cNvGrpSpPr/>
          <p:nvPr/>
        </p:nvGrpSpPr>
        <p:grpSpPr>
          <a:xfrm>
            <a:off x="95500" y="3333250"/>
            <a:ext cx="1989149" cy="1109703"/>
            <a:chOff x="95500" y="3257050"/>
            <a:chExt cx="1989149" cy="1109703"/>
          </a:xfrm>
        </p:grpSpPr>
        <p:pic>
          <p:nvPicPr>
            <p:cNvPr id="560" name="Shape 560"/>
            <p:cNvPicPr preferRelativeResize="0"/>
            <p:nvPr/>
          </p:nvPicPr>
          <p:blipFill>
            <a:blip r:embed="rId3">
              <a:alphaModFix/>
            </a:blip>
            <a:stretch>
              <a:fillRect/>
            </a:stretch>
          </p:blipFill>
          <p:spPr>
            <a:xfrm>
              <a:off x="201350" y="3393704"/>
              <a:ext cx="1883299" cy="973049"/>
            </a:xfrm>
            <a:prstGeom prst="rect">
              <a:avLst/>
            </a:prstGeom>
            <a:noFill/>
            <a:ln>
              <a:noFill/>
            </a:ln>
          </p:spPr>
        </p:pic>
        <p:pic>
          <p:nvPicPr>
            <p:cNvPr id="561" name="Shape 561"/>
            <p:cNvPicPr preferRelativeResize="0"/>
            <p:nvPr/>
          </p:nvPicPr>
          <p:blipFill>
            <a:blip r:embed="rId4">
              <a:alphaModFix/>
            </a:blip>
            <a:stretch>
              <a:fillRect/>
            </a:stretch>
          </p:blipFill>
          <p:spPr>
            <a:xfrm>
              <a:off x="95500" y="3257049"/>
              <a:ext cx="403399" cy="403399"/>
            </a:xfrm>
            <a:prstGeom prst="rect">
              <a:avLst/>
            </a:prstGeom>
            <a:noFill/>
            <a:ln>
              <a:noFill/>
            </a:ln>
          </p:spPr>
        </p:pic>
      </p:grpSp>
      <p:pic>
        <p:nvPicPr>
          <p:cNvPr id="562" name="Shape 562"/>
          <p:cNvPicPr preferRelativeResize="0"/>
          <p:nvPr/>
        </p:nvPicPr>
        <p:blipFill>
          <a:blip r:embed="rId5">
            <a:alphaModFix/>
          </a:blip>
          <a:stretch>
            <a:fillRect/>
          </a:stretch>
        </p:blipFill>
        <p:spPr>
          <a:xfrm>
            <a:off x="120300" y="3629775"/>
            <a:ext cx="1018598" cy="242874"/>
          </a:xfrm>
          <a:prstGeom prst="rect">
            <a:avLst/>
          </a:prstGeom>
          <a:noFill/>
          <a:ln>
            <a:noFill/>
          </a:ln>
        </p:spPr>
      </p:pic>
      <p:cxnSp>
        <p:nvCxnSpPr>
          <p:cNvPr id="563" name="Shape 563"/>
          <p:cNvCxnSpPr>
            <a:stCxn id="564" idx="1"/>
            <a:endCxn id="561" idx="2"/>
          </p:cNvCxnSpPr>
          <p:nvPr/>
        </p:nvCxnSpPr>
        <p:spPr>
          <a:xfrm rot="10800000">
            <a:off x="297199" y="3736649"/>
            <a:ext cx="664800" cy="205200"/>
          </a:xfrm>
          <a:prstGeom prst="curvedConnector2">
            <a:avLst/>
          </a:prstGeom>
          <a:noFill/>
          <a:ln w="28575" cap="flat" cmpd="sng">
            <a:solidFill>
              <a:srgbClr val="E74C3C"/>
            </a:solidFill>
            <a:prstDash val="dot"/>
            <a:round/>
            <a:headEnd type="none" w="lg" len="lg"/>
            <a:tailEnd type="none" w="lg" len="lg"/>
          </a:ln>
        </p:spPr>
      </p:cxnSp>
      <p:pic>
        <p:nvPicPr>
          <p:cNvPr id="565" name="Shape 565"/>
          <p:cNvPicPr preferRelativeResize="0"/>
          <p:nvPr/>
        </p:nvPicPr>
        <p:blipFill rotWithShape="1">
          <a:blip r:embed="rId6">
            <a:alphaModFix/>
          </a:blip>
          <a:srcRect l="10763" t="19813" r="3883" b="20399"/>
          <a:stretch/>
        </p:blipFill>
        <p:spPr>
          <a:xfrm>
            <a:off x="1004900" y="3817162"/>
            <a:ext cx="711975" cy="242875"/>
          </a:xfrm>
          <a:prstGeom prst="rect">
            <a:avLst/>
          </a:prstGeom>
          <a:noFill/>
          <a:ln>
            <a:noFill/>
          </a:ln>
        </p:spPr>
      </p:pic>
      <p:pic>
        <p:nvPicPr>
          <p:cNvPr id="566" name="Shape 566"/>
          <p:cNvPicPr preferRelativeResize="0"/>
          <p:nvPr/>
        </p:nvPicPr>
        <p:blipFill>
          <a:blip r:embed="rId7">
            <a:alphaModFix/>
          </a:blip>
          <a:stretch>
            <a:fillRect/>
          </a:stretch>
        </p:blipFill>
        <p:spPr>
          <a:xfrm>
            <a:off x="7006424" y="3932750"/>
            <a:ext cx="1989149" cy="1075890"/>
          </a:xfrm>
          <a:prstGeom prst="rect">
            <a:avLst/>
          </a:prstGeom>
          <a:noFill/>
          <a:ln>
            <a:noFill/>
          </a:ln>
        </p:spPr>
      </p:pic>
      <p:pic>
        <p:nvPicPr>
          <p:cNvPr id="567" name="Shape 567"/>
          <p:cNvPicPr preferRelativeResize="0"/>
          <p:nvPr/>
        </p:nvPicPr>
        <p:blipFill rotWithShape="1">
          <a:blip r:embed="rId8">
            <a:alphaModFix/>
          </a:blip>
          <a:srcRect b="43107"/>
          <a:stretch/>
        </p:blipFill>
        <p:spPr>
          <a:xfrm>
            <a:off x="4571975" y="2669353"/>
            <a:ext cx="2285999" cy="2309225"/>
          </a:xfrm>
          <a:prstGeom prst="rect">
            <a:avLst/>
          </a:prstGeom>
          <a:noFill/>
          <a:ln>
            <a:noFill/>
          </a:ln>
        </p:spPr>
      </p:pic>
      <p:grpSp>
        <p:nvGrpSpPr>
          <p:cNvPr id="568" name="Shape 568"/>
          <p:cNvGrpSpPr/>
          <p:nvPr/>
        </p:nvGrpSpPr>
        <p:grpSpPr>
          <a:xfrm>
            <a:off x="6858000" y="2482575"/>
            <a:ext cx="2286000" cy="1429200"/>
            <a:chOff x="2286075" y="132925"/>
            <a:chExt cx="2286000" cy="1429200"/>
          </a:xfrm>
        </p:grpSpPr>
        <p:pic>
          <p:nvPicPr>
            <p:cNvPr id="569" name="Shape 569"/>
            <p:cNvPicPr preferRelativeResize="0"/>
            <p:nvPr/>
          </p:nvPicPr>
          <p:blipFill rotWithShape="1">
            <a:blip r:embed="rId9">
              <a:alphaModFix/>
            </a:blip>
            <a:srcRect/>
            <a:stretch/>
          </p:blipFill>
          <p:spPr>
            <a:xfrm>
              <a:off x="2286075" y="132925"/>
              <a:ext cx="2286000" cy="1429200"/>
            </a:xfrm>
            <a:prstGeom prst="rect">
              <a:avLst/>
            </a:prstGeom>
            <a:noFill/>
            <a:ln>
              <a:noFill/>
            </a:ln>
          </p:spPr>
        </p:pic>
        <p:pic>
          <p:nvPicPr>
            <p:cNvPr id="570" name="Shape 570"/>
            <p:cNvPicPr preferRelativeResize="0"/>
            <p:nvPr/>
          </p:nvPicPr>
          <p:blipFill rotWithShape="1">
            <a:blip r:embed="rId10">
              <a:alphaModFix/>
            </a:blip>
            <a:srcRect/>
            <a:stretch/>
          </p:blipFill>
          <p:spPr>
            <a:xfrm>
              <a:off x="2892602" y="462800"/>
              <a:ext cx="998100" cy="466799"/>
            </a:xfrm>
            <a:prstGeom prst="rect">
              <a:avLst/>
            </a:prstGeom>
            <a:noFill/>
            <a:ln>
              <a:noFill/>
            </a:ln>
          </p:spPr>
        </p:pic>
        <p:pic>
          <p:nvPicPr>
            <p:cNvPr id="571" name="Shape 571"/>
            <p:cNvPicPr preferRelativeResize="0"/>
            <p:nvPr/>
          </p:nvPicPr>
          <p:blipFill rotWithShape="1">
            <a:blip r:embed="rId11">
              <a:alphaModFix/>
            </a:blip>
            <a:srcRect t="24828"/>
            <a:stretch/>
          </p:blipFill>
          <p:spPr>
            <a:xfrm>
              <a:off x="3110765" y="879361"/>
              <a:ext cx="903299" cy="557400"/>
            </a:xfrm>
            <a:prstGeom prst="rect">
              <a:avLst/>
            </a:prstGeom>
            <a:noFill/>
            <a:ln>
              <a:noFill/>
            </a:ln>
          </p:spPr>
        </p:pic>
      </p:grpSp>
      <p:grpSp>
        <p:nvGrpSpPr>
          <p:cNvPr id="572" name="Shape 572"/>
          <p:cNvGrpSpPr/>
          <p:nvPr/>
        </p:nvGrpSpPr>
        <p:grpSpPr>
          <a:xfrm>
            <a:off x="2526225" y="3062971"/>
            <a:ext cx="1805501" cy="1751242"/>
            <a:chOff x="2363688" y="3036809"/>
            <a:chExt cx="1805501" cy="1751242"/>
          </a:xfrm>
        </p:grpSpPr>
        <p:pic>
          <p:nvPicPr>
            <p:cNvPr id="573" name="Shape 573"/>
            <p:cNvPicPr preferRelativeResize="0"/>
            <p:nvPr/>
          </p:nvPicPr>
          <p:blipFill>
            <a:blip r:embed="rId12">
              <a:alphaModFix/>
            </a:blip>
            <a:stretch>
              <a:fillRect/>
            </a:stretch>
          </p:blipFill>
          <p:spPr>
            <a:xfrm>
              <a:off x="2663014" y="3607332"/>
              <a:ext cx="1214574" cy="657011"/>
            </a:xfrm>
            <a:prstGeom prst="rect">
              <a:avLst/>
            </a:prstGeom>
            <a:noFill/>
            <a:ln>
              <a:noFill/>
            </a:ln>
          </p:spPr>
        </p:pic>
        <p:pic>
          <p:nvPicPr>
            <p:cNvPr id="574" name="Shape 574"/>
            <p:cNvPicPr preferRelativeResize="0"/>
            <p:nvPr/>
          </p:nvPicPr>
          <p:blipFill rotWithShape="1">
            <a:blip r:embed="rId13">
              <a:alphaModFix/>
            </a:blip>
            <a:srcRect/>
            <a:stretch/>
          </p:blipFill>
          <p:spPr>
            <a:xfrm>
              <a:off x="3073690" y="3036809"/>
              <a:ext cx="328652" cy="333963"/>
            </a:xfrm>
            <a:prstGeom prst="rect">
              <a:avLst/>
            </a:prstGeom>
            <a:noFill/>
            <a:ln>
              <a:noFill/>
            </a:ln>
          </p:spPr>
        </p:pic>
        <p:pic>
          <p:nvPicPr>
            <p:cNvPr id="575" name="Shape 575"/>
            <p:cNvPicPr preferRelativeResize="0"/>
            <p:nvPr/>
          </p:nvPicPr>
          <p:blipFill rotWithShape="1">
            <a:blip r:embed="rId14">
              <a:alphaModFix/>
            </a:blip>
            <a:srcRect/>
            <a:stretch/>
          </p:blipFill>
          <p:spPr>
            <a:xfrm>
              <a:off x="3685287" y="3343157"/>
              <a:ext cx="333583" cy="148271"/>
            </a:xfrm>
            <a:prstGeom prst="rect">
              <a:avLst/>
            </a:prstGeom>
            <a:noFill/>
            <a:ln>
              <a:noFill/>
            </a:ln>
          </p:spPr>
        </p:pic>
        <p:pic>
          <p:nvPicPr>
            <p:cNvPr id="576" name="Shape 576"/>
            <p:cNvPicPr preferRelativeResize="0"/>
            <p:nvPr/>
          </p:nvPicPr>
          <p:blipFill rotWithShape="1">
            <a:blip r:embed="rId15">
              <a:alphaModFix/>
            </a:blip>
            <a:srcRect/>
            <a:stretch/>
          </p:blipFill>
          <p:spPr>
            <a:xfrm>
              <a:off x="3545096" y="4380250"/>
              <a:ext cx="355154" cy="360893"/>
            </a:xfrm>
            <a:prstGeom prst="rect">
              <a:avLst/>
            </a:prstGeom>
            <a:noFill/>
            <a:ln>
              <a:noFill/>
            </a:ln>
          </p:spPr>
        </p:pic>
        <p:grpSp>
          <p:nvGrpSpPr>
            <p:cNvPr id="577" name="Shape 577"/>
            <p:cNvGrpSpPr/>
            <p:nvPr/>
          </p:nvGrpSpPr>
          <p:grpSpPr>
            <a:xfrm rot="5664375">
              <a:off x="3850485" y="3980019"/>
              <a:ext cx="351388" cy="161126"/>
              <a:chOff x="5639823" y="200117"/>
              <a:chExt cx="770719" cy="387280"/>
            </a:xfrm>
          </p:grpSpPr>
          <p:sp>
            <p:nvSpPr>
              <p:cNvPr id="578" name="Shape 578"/>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1" name="Shape 581"/>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2" name="Shape 582"/>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3" name="Shape 583"/>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84" name="Shape 584"/>
            <p:cNvSpPr/>
            <p:nvPr/>
          </p:nvSpPr>
          <p:spPr>
            <a:xfrm>
              <a:off x="4054400" y="3812845"/>
              <a:ext cx="114789" cy="101457"/>
            </a:xfrm>
            <a:prstGeom prst="uturnArrow">
              <a:avLst>
                <a:gd name="adj1" fmla="val 5300"/>
                <a:gd name="adj2" fmla="val 25000"/>
                <a:gd name="adj3" fmla="val 15006"/>
                <a:gd name="adj4" fmla="val 43750"/>
                <a:gd name="adj5" fmla="val 75000"/>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pic>
          <p:nvPicPr>
            <p:cNvPr id="585" name="Shape 585"/>
            <p:cNvPicPr preferRelativeResize="0"/>
            <p:nvPr/>
          </p:nvPicPr>
          <p:blipFill rotWithShape="1">
            <a:blip r:embed="rId16">
              <a:alphaModFix/>
            </a:blip>
            <a:srcRect/>
            <a:stretch/>
          </p:blipFill>
          <p:spPr>
            <a:xfrm>
              <a:off x="2680032" y="4395035"/>
              <a:ext cx="293830" cy="298578"/>
            </a:xfrm>
            <a:prstGeom prst="rect">
              <a:avLst/>
            </a:prstGeom>
            <a:noFill/>
            <a:ln>
              <a:noFill/>
            </a:ln>
          </p:spPr>
        </p:pic>
        <p:pic>
          <p:nvPicPr>
            <p:cNvPr id="586" name="Shape 586"/>
            <p:cNvPicPr preferRelativeResize="0"/>
            <p:nvPr/>
          </p:nvPicPr>
          <p:blipFill rotWithShape="1">
            <a:blip r:embed="rId17">
              <a:alphaModFix/>
            </a:blip>
            <a:srcRect/>
            <a:stretch/>
          </p:blipFill>
          <p:spPr>
            <a:xfrm>
              <a:off x="2363688" y="3802779"/>
              <a:ext cx="244524" cy="249572"/>
            </a:xfrm>
            <a:prstGeom prst="rect">
              <a:avLst/>
            </a:prstGeom>
            <a:noFill/>
            <a:ln>
              <a:noFill/>
            </a:ln>
          </p:spPr>
        </p:pic>
        <p:pic>
          <p:nvPicPr>
            <p:cNvPr id="587" name="Shape 587"/>
            <p:cNvPicPr preferRelativeResize="0"/>
            <p:nvPr/>
          </p:nvPicPr>
          <p:blipFill rotWithShape="1">
            <a:blip r:embed="rId18">
              <a:alphaModFix/>
            </a:blip>
            <a:srcRect/>
            <a:stretch/>
          </p:blipFill>
          <p:spPr>
            <a:xfrm>
              <a:off x="2480757" y="3299281"/>
              <a:ext cx="289516" cy="240021"/>
            </a:xfrm>
            <a:prstGeom prst="rect">
              <a:avLst/>
            </a:prstGeom>
            <a:noFill/>
            <a:ln>
              <a:noFill/>
            </a:ln>
          </p:spPr>
        </p:pic>
        <p:grpSp>
          <p:nvGrpSpPr>
            <p:cNvPr id="588" name="Shape 588"/>
            <p:cNvGrpSpPr/>
            <p:nvPr/>
          </p:nvGrpSpPr>
          <p:grpSpPr>
            <a:xfrm rot="-7282439">
              <a:off x="2503524" y="4312346"/>
              <a:ext cx="149251" cy="95927"/>
              <a:chOff x="5639823" y="200117"/>
              <a:chExt cx="770719" cy="387280"/>
            </a:xfrm>
          </p:grpSpPr>
          <p:sp>
            <p:nvSpPr>
              <p:cNvPr id="589" name="Shape 589"/>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0" name="Shape 590"/>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1" name="Shape 591"/>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2" name="Shape 592"/>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3" name="Shape 593"/>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4" name="Shape 594"/>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95" name="Shape 595"/>
            <p:cNvSpPr/>
            <p:nvPr/>
          </p:nvSpPr>
          <p:spPr>
            <a:xfrm>
              <a:off x="3384787" y="3182774"/>
              <a:ext cx="352226" cy="155787"/>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6" name="Shape 596"/>
            <p:cNvSpPr/>
            <p:nvPr/>
          </p:nvSpPr>
          <p:spPr>
            <a:xfrm>
              <a:off x="3942479" y="3610288"/>
              <a:ext cx="76577" cy="245188"/>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7" name="Shape 597"/>
            <p:cNvSpPr/>
            <p:nvPr/>
          </p:nvSpPr>
          <p:spPr>
            <a:xfrm>
              <a:off x="2639566" y="4427205"/>
              <a:ext cx="48997" cy="61375"/>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8" name="Shape 598"/>
            <p:cNvSpPr/>
            <p:nvPr/>
          </p:nvSpPr>
          <p:spPr>
            <a:xfrm>
              <a:off x="2517265" y="4186936"/>
              <a:ext cx="29429" cy="81259"/>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9" name="Shape 599"/>
            <p:cNvSpPr/>
            <p:nvPr/>
          </p:nvSpPr>
          <p:spPr>
            <a:xfrm>
              <a:off x="2509111" y="3656685"/>
              <a:ext cx="39136" cy="117584"/>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0" name="Shape 600"/>
            <p:cNvSpPr/>
            <p:nvPr/>
          </p:nvSpPr>
          <p:spPr>
            <a:xfrm>
              <a:off x="2783066" y="3192716"/>
              <a:ext cx="301688" cy="147488"/>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01" name="Shape 601"/>
            <p:cNvGrpSpPr/>
            <p:nvPr/>
          </p:nvGrpSpPr>
          <p:grpSpPr>
            <a:xfrm>
              <a:off x="3172461" y="4691013"/>
              <a:ext cx="147530" cy="97038"/>
              <a:chOff x="5639823" y="200117"/>
              <a:chExt cx="770719" cy="387280"/>
            </a:xfrm>
          </p:grpSpPr>
          <p:sp>
            <p:nvSpPr>
              <p:cNvPr id="602" name="Shape 602"/>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3" name="Shape 603"/>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4" name="Shape 604"/>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5" name="Shape 605"/>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6" name="Shape 606"/>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7" name="Shape 607"/>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608" name="Shape 608"/>
            <p:cNvSpPr/>
            <p:nvPr/>
          </p:nvSpPr>
          <p:spPr>
            <a:xfrm>
              <a:off x="3889286" y="4256531"/>
              <a:ext cx="89674" cy="164085"/>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9" name="Shape 609"/>
            <p:cNvSpPr/>
            <p:nvPr/>
          </p:nvSpPr>
          <p:spPr>
            <a:xfrm>
              <a:off x="3351162" y="4680731"/>
              <a:ext cx="225110" cy="64663"/>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10" name="Shape 610"/>
            <p:cNvSpPr/>
            <p:nvPr/>
          </p:nvSpPr>
          <p:spPr>
            <a:xfrm>
              <a:off x="2945122" y="4680731"/>
              <a:ext cx="200612" cy="59653"/>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Shape 616" descr="startup-849805_1920.jpg"/>
          <p:cNvPicPr preferRelativeResize="0"/>
          <p:nvPr/>
        </p:nvPicPr>
        <p:blipFill rotWithShape="1">
          <a:blip r:embed="rId3">
            <a:alphaModFix/>
          </a:blip>
          <a:srcRect/>
          <a:stretch/>
        </p:blipFill>
        <p:spPr>
          <a:xfrm>
            <a:off x="114300" y="112014"/>
            <a:ext cx="8915400" cy="4919400"/>
          </a:xfrm>
          <a:prstGeom prst="rect">
            <a:avLst/>
          </a:prstGeom>
          <a:noFill/>
          <a:ln>
            <a:noFill/>
          </a:ln>
        </p:spPr>
      </p:pic>
      <p:sp>
        <p:nvSpPr>
          <p:cNvPr id="617" name="Shape 617"/>
          <p:cNvSpPr/>
          <p:nvPr/>
        </p:nvSpPr>
        <p:spPr>
          <a:xfrm>
            <a:off x="120318" y="112014"/>
            <a:ext cx="8915400" cy="4919400"/>
          </a:xfrm>
          <a:prstGeom prst="rect">
            <a:avLst/>
          </a:prstGeom>
          <a:solidFill>
            <a:srgbClr val="182730">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18" name="Shape 618"/>
          <p:cNvSpPr txBox="1"/>
          <p:nvPr/>
        </p:nvSpPr>
        <p:spPr>
          <a:xfrm>
            <a:off x="271775" y="300475"/>
            <a:ext cx="5624100" cy="83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150" b="1" i="0" u="none" strike="noStrike" cap="none">
                <a:solidFill>
                  <a:schemeClr val="accent2"/>
                </a:solidFill>
                <a:latin typeface="Arial"/>
                <a:ea typeface="Arial"/>
                <a:cs typeface="Arial"/>
                <a:sym typeface="Arial"/>
              </a:rPr>
              <a:t>CONTINUOUSLY DELIVER GREAT SOFTWARE</a:t>
            </a:r>
          </a:p>
          <a:p>
            <a:pPr marL="0" marR="0" lvl="0" indent="0" algn="l" rtl="0">
              <a:lnSpc>
                <a:spcPct val="100000"/>
              </a:lnSpc>
              <a:spcBef>
                <a:spcPts val="300"/>
              </a:spcBef>
              <a:spcAft>
                <a:spcPts val="0"/>
              </a:spcAft>
              <a:buClr>
                <a:schemeClr val="lt1"/>
              </a:buClr>
              <a:buSzPct val="25000"/>
              <a:buFont typeface="Arial"/>
              <a:buNone/>
            </a:pPr>
            <a:r>
              <a:rPr lang="en-US" sz="1700" b="0" i="0" u="none" strike="noStrike" cap="none">
                <a:solidFill>
                  <a:schemeClr val="lt1"/>
                </a:solidFill>
                <a:latin typeface="Arial"/>
                <a:ea typeface="Arial"/>
                <a:cs typeface="Arial"/>
                <a:sym typeface="Arial"/>
              </a:rPr>
              <a:t>Deliver business results at high velocity by </a:t>
            </a:r>
            <a:r>
              <a:rPr lang="en-US" sz="1700">
                <a:solidFill>
                  <a:schemeClr val="lt1"/>
                </a:solidFill>
              </a:rPr>
              <a:t>becoming a</a:t>
            </a:r>
            <a:r>
              <a:rPr lang="en-US" sz="1700" b="0" i="0" u="none" strike="noStrike" cap="none">
                <a:solidFill>
                  <a:schemeClr val="lt1"/>
                </a:solidFill>
                <a:latin typeface="Arial"/>
                <a:ea typeface="Arial"/>
                <a:cs typeface="Arial"/>
                <a:sym typeface="Arial"/>
              </a:rPr>
              <a:t> cloud native </a:t>
            </a:r>
            <a:r>
              <a:rPr lang="en-US" sz="1700">
                <a:solidFill>
                  <a:schemeClr val="lt1"/>
                </a:solidFill>
              </a:rPr>
              <a:t>software company</a:t>
            </a:r>
            <a:r>
              <a:rPr lang="en-US" sz="1700" b="0" i="0" u="none" strike="noStrike" cap="none">
                <a:solidFill>
                  <a:schemeClr val="lt1"/>
                </a:solidFill>
                <a:latin typeface="Arial"/>
                <a:ea typeface="Arial"/>
                <a:cs typeface="Arial"/>
                <a:sym typeface="Arial"/>
              </a:rPr>
              <a:t>.</a:t>
            </a:r>
          </a:p>
        </p:txBody>
      </p:sp>
      <p:pic>
        <p:nvPicPr>
          <p:cNvPr id="619" name="Shape 619" descr="pivotal_white.png"/>
          <p:cNvPicPr preferRelativeResize="0"/>
          <p:nvPr/>
        </p:nvPicPr>
        <p:blipFill rotWithShape="1">
          <a:blip r:embed="rId4">
            <a:alphaModFix/>
          </a:blip>
          <a:srcRect/>
          <a:stretch/>
        </p:blipFill>
        <p:spPr>
          <a:xfrm>
            <a:off x="7894085" y="4534767"/>
            <a:ext cx="660300" cy="150300"/>
          </a:xfrm>
          <a:prstGeom prst="rect">
            <a:avLst/>
          </a:prstGeom>
          <a:noFill/>
          <a:ln>
            <a:noFill/>
          </a:ln>
        </p:spPr>
      </p:pic>
      <p:grpSp>
        <p:nvGrpSpPr>
          <p:cNvPr id="620" name="Shape 620"/>
          <p:cNvGrpSpPr/>
          <p:nvPr/>
        </p:nvGrpSpPr>
        <p:grpSpPr>
          <a:xfrm>
            <a:off x="716012" y="1244319"/>
            <a:ext cx="4725718" cy="3455740"/>
            <a:chOff x="335012" y="1396719"/>
            <a:chExt cx="4725718" cy="3455740"/>
          </a:xfrm>
        </p:grpSpPr>
        <p:grpSp>
          <p:nvGrpSpPr>
            <p:cNvPr id="621" name="Shape 621"/>
            <p:cNvGrpSpPr/>
            <p:nvPr/>
          </p:nvGrpSpPr>
          <p:grpSpPr>
            <a:xfrm>
              <a:off x="1895791" y="1396719"/>
              <a:ext cx="860400" cy="969387"/>
              <a:chOff x="4141780" y="2884028"/>
              <a:chExt cx="860400" cy="969387"/>
            </a:xfrm>
          </p:grpSpPr>
          <p:pic>
            <p:nvPicPr>
              <p:cNvPr id="622" name="Shape 622"/>
              <p:cNvPicPr preferRelativeResize="0"/>
              <p:nvPr/>
            </p:nvPicPr>
            <p:blipFill rotWithShape="1">
              <a:blip r:embed="rId5">
                <a:alphaModFix/>
              </a:blip>
              <a:srcRect/>
              <a:stretch/>
            </p:blipFill>
            <p:spPr>
              <a:xfrm>
                <a:off x="4252091" y="2884028"/>
                <a:ext cx="639900" cy="639900"/>
              </a:xfrm>
              <a:prstGeom prst="rect">
                <a:avLst/>
              </a:prstGeom>
              <a:noFill/>
              <a:ln>
                <a:noFill/>
              </a:ln>
            </p:spPr>
          </p:pic>
          <p:sp>
            <p:nvSpPr>
              <p:cNvPr id="623" name="Shape 623"/>
              <p:cNvSpPr txBox="1"/>
              <p:nvPr/>
            </p:nvSpPr>
            <p:spPr>
              <a:xfrm>
                <a:off x="4141780" y="3576516"/>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Idea</a:t>
                </a:r>
              </a:p>
            </p:txBody>
          </p:sp>
        </p:grpSp>
        <p:grpSp>
          <p:nvGrpSpPr>
            <p:cNvPr id="624" name="Shape 624"/>
            <p:cNvGrpSpPr/>
            <p:nvPr/>
          </p:nvGrpSpPr>
          <p:grpSpPr>
            <a:xfrm>
              <a:off x="3091500" y="1983706"/>
              <a:ext cx="860400" cy="568759"/>
              <a:chOff x="5900525" y="2018280"/>
              <a:chExt cx="860400" cy="568759"/>
            </a:xfrm>
          </p:grpSpPr>
          <p:pic>
            <p:nvPicPr>
              <p:cNvPr id="625" name="Shape 625"/>
              <p:cNvPicPr preferRelativeResize="0"/>
              <p:nvPr/>
            </p:nvPicPr>
            <p:blipFill rotWithShape="1">
              <a:blip r:embed="rId6">
                <a:alphaModFix/>
              </a:blip>
              <a:srcRect/>
              <a:stretch/>
            </p:blipFill>
            <p:spPr>
              <a:xfrm>
                <a:off x="6005930" y="2018280"/>
                <a:ext cx="649499" cy="284100"/>
              </a:xfrm>
              <a:prstGeom prst="rect">
                <a:avLst/>
              </a:prstGeom>
              <a:noFill/>
              <a:ln>
                <a:noFill/>
              </a:ln>
            </p:spPr>
          </p:pic>
          <p:sp>
            <p:nvSpPr>
              <p:cNvPr id="626" name="Shape 626"/>
              <p:cNvSpPr txBox="1"/>
              <p:nvPr/>
            </p:nvSpPr>
            <p:spPr>
              <a:xfrm>
                <a:off x="5900525" y="2310140"/>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Code</a:t>
                </a:r>
              </a:p>
            </p:txBody>
          </p:sp>
        </p:grpSp>
        <p:grpSp>
          <p:nvGrpSpPr>
            <p:cNvPr id="627" name="Shape 627"/>
            <p:cNvGrpSpPr/>
            <p:nvPr/>
          </p:nvGrpSpPr>
          <p:grpSpPr>
            <a:xfrm>
              <a:off x="2803411" y="3970854"/>
              <a:ext cx="1053600" cy="881605"/>
              <a:chOff x="5172425" y="3721001"/>
              <a:chExt cx="1053600" cy="881605"/>
            </a:xfrm>
          </p:grpSpPr>
          <p:pic>
            <p:nvPicPr>
              <p:cNvPr id="628" name="Shape 628"/>
              <p:cNvPicPr preferRelativeResize="0"/>
              <p:nvPr/>
            </p:nvPicPr>
            <p:blipFill rotWithShape="1">
              <a:blip r:embed="rId7">
                <a:alphaModFix/>
              </a:blip>
              <a:srcRect/>
              <a:stretch/>
            </p:blipFill>
            <p:spPr>
              <a:xfrm>
                <a:off x="5292960" y="3721001"/>
                <a:ext cx="691500" cy="691500"/>
              </a:xfrm>
              <a:prstGeom prst="rect">
                <a:avLst/>
              </a:prstGeom>
              <a:noFill/>
              <a:ln>
                <a:noFill/>
              </a:ln>
            </p:spPr>
          </p:pic>
          <p:sp>
            <p:nvSpPr>
              <p:cNvPr id="629" name="Shape 629"/>
              <p:cNvSpPr txBox="1"/>
              <p:nvPr/>
            </p:nvSpPr>
            <p:spPr>
              <a:xfrm>
                <a:off x="5172425" y="4325707"/>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a:t>
                </a:r>
              </a:p>
            </p:txBody>
          </p:sp>
        </p:grpSp>
        <p:grpSp>
          <p:nvGrpSpPr>
            <p:cNvPr id="630" name="Shape 630"/>
            <p:cNvGrpSpPr/>
            <p:nvPr/>
          </p:nvGrpSpPr>
          <p:grpSpPr>
            <a:xfrm rot="5668630">
              <a:off x="3523961" y="3201502"/>
              <a:ext cx="673351" cy="313688"/>
              <a:chOff x="5639823" y="200117"/>
              <a:chExt cx="770719" cy="387280"/>
            </a:xfrm>
          </p:grpSpPr>
          <p:sp>
            <p:nvSpPr>
              <p:cNvPr id="631" name="Shape 63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2" name="Shape 63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3" name="Shape 63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4" name="Shape 63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5" name="Shape 63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6" name="Shape 63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37" name="Shape 637"/>
            <p:cNvSpPr txBox="1"/>
            <p:nvPr/>
          </p:nvSpPr>
          <p:spPr>
            <a:xfrm>
              <a:off x="3880230" y="3161325"/>
              <a:ext cx="11805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Continuous Integration</a:t>
              </a:r>
            </a:p>
          </p:txBody>
        </p:sp>
        <p:sp>
          <p:nvSpPr>
            <p:cNvPr id="638" name="Shape 638"/>
            <p:cNvSpPr/>
            <p:nvPr/>
          </p:nvSpPr>
          <p:spPr>
            <a:xfrm>
              <a:off x="3915582" y="2883664"/>
              <a:ext cx="223500" cy="194400"/>
            </a:xfrm>
            <a:prstGeom prst="uturnArrow">
              <a:avLst>
                <a:gd name="adj1" fmla="val 5300"/>
                <a:gd name="adj2" fmla="val 25000"/>
                <a:gd name="adj3" fmla="val 15006"/>
                <a:gd name="adj4" fmla="val 43750"/>
                <a:gd name="adj5" fmla="val 75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639" name="Shape 639"/>
            <p:cNvSpPr txBox="1"/>
            <p:nvPr/>
          </p:nvSpPr>
          <p:spPr>
            <a:xfrm>
              <a:off x="4059851" y="2801663"/>
              <a:ext cx="4653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Test</a:t>
              </a:r>
            </a:p>
          </p:txBody>
        </p:sp>
        <p:grpSp>
          <p:nvGrpSpPr>
            <p:cNvPr id="640" name="Shape 640"/>
            <p:cNvGrpSpPr/>
            <p:nvPr/>
          </p:nvGrpSpPr>
          <p:grpSpPr>
            <a:xfrm>
              <a:off x="998902" y="3999184"/>
              <a:ext cx="1053600" cy="829225"/>
              <a:chOff x="3115775" y="3834639"/>
              <a:chExt cx="1053600" cy="829225"/>
            </a:xfrm>
          </p:grpSpPr>
          <p:pic>
            <p:nvPicPr>
              <p:cNvPr id="641" name="Shape 641"/>
              <p:cNvPicPr preferRelativeResize="0"/>
              <p:nvPr/>
            </p:nvPicPr>
            <p:blipFill rotWithShape="1">
              <a:blip r:embed="rId8">
                <a:alphaModFix/>
              </a:blip>
              <a:srcRect/>
              <a:stretch/>
            </p:blipFill>
            <p:spPr>
              <a:xfrm>
                <a:off x="3356507" y="3834639"/>
                <a:ext cx="572100" cy="572100"/>
              </a:xfrm>
              <a:prstGeom prst="rect">
                <a:avLst/>
              </a:prstGeom>
              <a:noFill/>
              <a:ln>
                <a:noFill/>
              </a:ln>
            </p:spPr>
          </p:pic>
          <p:sp>
            <p:nvSpPr>
              <p:cNvPr id="642" name="Shape 642"/>
              <p:cNvSpPr txBox="1"/>
              <p:nvPr/>
            </p:nvSpPr>
            <p:spPr>
              <a:xfrm>
                <a:off x="3115775" y="4386964"/>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Accept</a:t>
                </a:r>
              </a:p>
            </p:txBody>
          </p:sp>
        </p:grpSp>
        <p:grpSp>
          <p:nvGrpSpPr>
            <p:cNvPr id="643" name="Shape 643"/>
            <p:cNvGrpSpPr/>
            <p:nvPr/>
          </p:nvGrpSpPr>
          <p:grpSpPr>
            <a:xfrm>
              <a:off x="335012" y="2864376"/>
              <a:ext cx="1053600" cy="768088"/>
              <a:chOff x="2151940" y="3189563"/>
              <a:chExt cx="1053600" cy="768088"/>
            </a:xfrm>
          </p:grpSpPr>
          <p:pic>
            <p:nvPicPr>
              <p:cNvPr id="644" name="Shape 644"/>
              <p:cNvPicPr preferRelativeResize="0"/>
              <p:nvPr/>
            </p:nvPicPr>
            <p:blipFill rotWithShape="1">
              <a:blip r:embed="rId9">
                <a:alphaModFix/>
              </a:blip>
              <a:srcRect/>
              <a:stretch/>
            </p:blipFill>
            <p:spPr>
              <a:xfrm>
                <a:off x="2440625" y="3189563"/>
                <a:ext cx="476100" cy="478200"/>
              </a:xfrm>
              <a:prstGeom prst="rect">
                <a:avLst/>
              </a:prstGeom>
              <a:noFill/>
              <a:ln>
                <a:noFill/>
              </a:ln>
            </p:spPr>
          </p:pic>
          <p:sp>
            <p:nvSpPr>
              <p:cNvPr id="645" name="Shape 645"/>
              <p:cNvSpPr txBox="1"/>
              <p:nvPr/>
            </p:nvSpPr>
            <p:spPr>
              <a:xfrm>
                <a:off x="2151940" y="3680751"/>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Deploy</a:t>
                </a:r>
              </a:p>
            </p:txBody>
          </p:sp>
        </p:grpSp>
        <p:grpSp>
          <p:nvGrpSpPr>
            <p:cNvPr id="646" name="Shape 646"/>
            <p:cNvGrpSpPr/>
            <p:nvPr/>
          </p:nvGrpSpPr>
          <p:grpSpPr>
            <a:xfrm>
              <a:off x="649234" y="1899636"/>
              <a:ext cx="1053600" cy="736898"/>
              <a:chOff x="2257063" y="2036180"/>
              <a:chExt cx="1053600" cy="736898"/>
            </a:xfrm>
          </p:grpSpPr>
          <p:pic>
            <p:nvPicPr>
              <p:cNvPr id="647" name="Shape 647"/>
              <p:cNvPicPr preferRelativeResize="0"/>
              <p:nvPr/>
            </p:nvPicPr>
            <p:blipFill rotWithShape="1">
              <a:blip r:embed="rId10">
                <a:alphaModFix/>
              </a:blip>
              <a:srcRect/>
              <a:stretch/>
            </p:blipFill>
            <p:spPr>
              <a:xfrm>
                <a:off x="2459465" y="2036180"/>
                <a:ext cx="563700" cy="459900"/>
              </a:xfrm>
              <a:prstGeom prst="rect">
                <a:avLst/>
              </a:prstGeom>
              <a:noFill/>
              <a:ln>
                <a:noFill/>
              </a:ln>
            </p:spPr>
          </p:pic>
          <p:sp>
            <p:nvSpPr>
              <p:cNvPr id="648" name="Shape 648"/>
              <p:cNvSpPr txBox="1"/>
              <p:nvPr/>
            </p:nvSpPr>
            <p:spPr>
              <a:xfrm>
                <a:off x="2257063" y="2496178"/>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Learn</a:t>
                </a:r>
              </a:p>
            </p:txBody>
          </p:sp>
        </p:grpSp>
        <p:pic>
          <p:nvPicPr>
            <p:cNvPr id="649" name="Shape 649"/>
            <p:cNvPicPr preferRelativeResize="0"/>
            <p:nvPr/>
          </p:nvPicPr>
          <p:blipFill rotWithShape="1">
            <a:blip r:embed="rId11">
              <a:alphaModFix/>
            </a:blip>
            <a:srcRect/>
            <a:stretch/>
          </p:blipFill>
          <p:spPr>
            <a:xfrm>
              <a:off x="1814925" y="2808422"/>
              <a:ext cx="1160100" cy="890400"/>
            </a:xfrm>
            <a:prstGeom prst="rect">
              <a:avLst/>
            </a:prstGeom>
            <a:noFill/>
            <a:ln>
              <a:noFill/>
            </a:ln>
          </p:spPr>
        </p:pic>
        <p:grpSp>
          <p:nvGrpSpPr>
            <p:cNvPr id="650" name="Shape 650"/>
            <p:cNvGrpSpPr/>
            <p:nvPr/>
          </p:nvGrpSpPr>
          <p:grpSpPr>
            <a:xfrm rot="-7307025">
              <a:off x="897646" y="3839679"/>
              <a:ext cx="287237" cy="185936"/>
              <a:chOff x="5639823" y="200117"/>
              <a:chExt cx="770719" cy="387280"/>
            </a:xfrm>
          </p:grpSpPr>
          <p:sp>
            <p:nvSpPr>
              <p:cNvPr id="651" name="Shape 65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2" name="Shape 65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3" name="Shape 65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4" name="Shape 65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5" name="Shape 65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6" name="Shape 65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57" name="Shape 657"/>
            <p:cNvSpPr/>
            <p:nvPr/>
          </p:nvSpPr>
          <p:spPr>
            <a:xfrm>
              <a:off x="2611818" y="1676400"/>
              <a:ext cx="685800" cy="298500"/>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8" name="Shape 658"/>
            <p:cNvSpPr/>
            <p:nvPr/>
          </p:nvSpPr>
          <p:spPr>
            <a:xfrm>
              <a:off x="3697669" y="2495550"/>
              <a:ext cx="149100" cy="469800"/>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9" name="Shape 659"/>
            <p:cNvSpPr/>
            <p:nvPr/>
          </p:nvSpPr>
          <p:spPr>
            <a:xfrm>
              <a:off x="1160844" y="4060825"/>
              <a:ext cx="95400" cy="117600"/>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0" name="Shape 660"/>
            <p:cNvSpPr/>
            <p:nvPr/>
          </p:nvSpPr>
          <p:spPr>
            <a:xfrm>
              <a:off x="922719" y="3600450"/>
              <a:ext cx="57300" cy="155700"/>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1" name="Shape 661"/>
            <p:cNvSpPr/>
            <p:nvPr/>
          </p:nvSpPr>
          <p:spPr>
            <a:xfrm>
              <a:off x="906844" y="2584450"/>
              <a:ext cx="76200" cy="225300"/>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2" name="Shape 662"/>
            <p:cNvSpPr/>
            <p:nvPr/>
          </p:nvSpPr>
          <p:spPr>
            <a:xfrm>
              <a:off x="1440244" y="1695450"/>
              <a:ext cx="587400" cy="282600"/>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63" name="Shape 663"/>
            <p:cNvGrpSpPr/>
            <p:nvPr/>
          </p:nvGrpSpPr>
          <p:grpSpPr>
            <a:xfrm>
              <a:off x="2198412" y="4566300"/>
              <a:ext cx="287247" cy="185933"/>
              <a:chOff x="5639823" y="200117"/>
              <a:chExt cx="770719" cy="387280"/>
            </a:xfrm>
          </p:grpSpPr>
          <p:sp>
            <p:nvSpPr>
              <p:cNvPr id="664" name="Shape 664"/>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5" name="Shape 665"/>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6" name="Shape 666"/>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7" name="Shape 667"/>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8" name="Shape 668"/>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9" name="Shape 669"/>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70" name="Shape 670"/>
            <p:cNvSpPr/>
            <p:nvPr/>
          </p:nvSpPr>
          <p:spPr>
            <a:xfrm>
              <a:off x="3594100" y="3733800"/>
              <a:ext cx="174600" cy="314400"/>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1" name="Shape 671"/>
            <p:cNvSpPr/>
            <p:nvPr/>
          </p:nvSpPr>
          <p:spPr>
            <a:xfrm>
              <a:off x="2546350" y="4546600"/>
              <a:ext cx="438300" cy="123900"/>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2" name="Shape 672"/>
            <p:cNvSpPr/>
            <p:nvPr/>
          </p:nvSpPr>
          <p:spPr>
            <a:xfrm>
              <a:off x="1755775" y="4546600"/>
              <a:ext cx="390600" cy="114300"/>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673" name="Shape 673"/>
          <p:cNvPicPr preferRelativeResize="0"/>
          <p:nvPr/>
        </p:nvPicPr>
        <p:blipFill rotWithShape="1">
          <a:blip r:embed="rId12">
            <a:alphaModFix/>
          </a:blip>
          <a:srcRect l="1632"/>
          <a:stretch/>
        </p:blipFill>
        <p:spPr>
          <a:xfrm>
            <a:off x="5895974" y="112025"/>
            <a:ext cx="3133724" cy="4919400"/>
          </a:xfrm>
          <a:prstGeom prst="rect">
            <a:avLst/>
          </a:prstGeom>
          <a:noFill/>
          <a:ln>
            <a:noFill/>
          </a:ln>
        </p:spPr>
      </p:pic>
      <p:sp>
        <p:nvSpPr>
          <p:cNvPr id="674" name="Shape 674"/>
          <p:cNvSpPr/>
          <p:nvPr/>
        </p:nvSpPr>
        <p:spPr>
          <a:xfrm>
            <a:off x="5757250" y="38024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rot="5400000">
            <a:off x="7503675" y="1035600"/>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rot="5400000">
            <a:off x="8063850" y="30507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rot="5400000">
            <a:off x="6370600" y="2915275"/>
            <a:ext cx="5034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txBox="1"/>
          <p:nvPr/>
        </p:nvSpPr>
        <p:spPr>
          <a:xfrm>
            <a:off x="93500" y="4802625"/>
            <a:ext cx="3221100" cy="312000"/>
          </a:xfrm>
          <a:prstGeom prst="rect">
            <a:avLst/>
          </a:prstGeom>
          <a:noFill/>
          <a:ln>
            <a:noFill/>
          </a:ln>
        </p:spPr>
        <p:txBody>
          <a:bodyPr lIns="91425" tIns="91425" rIns="91425" bIns="91425" anchor="t" anchorCtr="0">
            <a:noAutofit/>
          </a:bodyPr>
          <a:lstStyle/>
          <a:p>
            <a:pPr lvl="0">
              <a:spcBef>
                <a:spcPts val="0"/>
              </a:spcBef>
              <a:buNone/>
            </a:pPr>
            <a:r>
              <a:rPr lang="en-US" sz="800">
                <a:solidFill>
                  <a:srgbClr val="FFFFFF"/>
                </a:solidFill>
              </a:rPr>
              <a:t>Credit: Sean Williams, Chris Bochman, Drew Terrell</a:t>
            </a:r>
          </a:p>
        </p:txBody>
      </p:sp>
    </p:spTree>
  </p:cSld>
  <p:clrMapOvr>
    <a:masterClrMapping/>
  </p:clrMapOvr>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edEx">
  <a:themeElements>
    <a:clrScheme name="FedEx">
      <a:dk1>
        <a:srgbClr val="000000"/>
      </a:dk1>
      <a:lt1>
        <a:srgbClr val="FFFFFF"/>
      </a:lt1>
      <a:dk2>
        <a:srgbClr val="4D148C"/>
      </a:dk2>
      <a:lt2>
        <a:srgbClr val="E1E1E1"/>
      </a:lt2>
      <a:accent1>
        <a:srgbClr val="FF6600"/>
      </a:accent1>
      <a:accent2>
        <a:srgbClr val="999999"/>
      </a:accent2>
      <a:accent3>
        <a:srgbClr val="4D148C"/>
      </a:accent3>
      <a:accent4>
        <a:srgbClr val="D2D2D2"/>
      </a:accent4>
      <a:accent5>
        <a:srgbClr val="828282"/>
      </a:accent5>
      <a:accent6>
        <a:srgbClr val="3C3C3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edEx Services Widescreen">
  <a:themeElements>
    <a:clrScheme name="FedEx Services">
      <a:dk1>
        <a:srgbClr val="000000"/>
      </a:dk1>
      <a:lt1>
        <a:srgbClr val="FFFFFF"/>
      </a:lt1>
      <a:dk2>
        <a:srgbClr val="646464"/>
      </a:dk2>
      <a:lt2>
        <a:srgbClr val="E1E1E1"/>
      </a:lt2>
      <a:accent1>
        <a:srgbClr val="4D148C"/>
      </a:accent1>
      <a:accent2>
        <a:srgbClr val="FF66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1302</Words>
  <Application>Microsoft Macintosh PowerPoint</Application>
  <PresentationFormat>On-screen Show (16:9)</PresentationFormat>
  <Paragraphs>201</Paragraphs>
  <Slides>17</Slides>
  <Notes>17</Notes>
  <HiddenSlides>0</HiddenSlides>
  <MMClips>0</MMClips>
  <ScaleCrop>false</ScaleCrop>
  <HeadingPairs>
    <vt:vector size="4" baseType="variant">
      <vt:variant>
        <vt:lpstr>Theme</vt:lpstr>
      </vt:variant>
      <vt:variant>
        <vt:i4>5</vt:i4>
      </vt:variant>
      <vt:variant>
        <vt:lpstr>Slide Titles</vt:lpstr>
      </vt:variant>
      <vt:variant>
        <vt:i4>17</vt:i4>
      </vt:variant>
    </vt:vector>
  </HeadingPairs>
  <TitlesOfParts>
    <vt:vector size="22" baseType="lpstr">
      <vt:lpstr>Office Theme</vt:lpstr>
      <vt:lpstr>Pivotal Main</vt:lpstr>
      <vt:lpstr>FedEx</vt:lpstr>
      <vt:lpstr>FedEx Services Widescreen</vt:lpstr>
      <vt:lpstr>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 for FedEx?</vt:lpstr>
      <vt:lpstr>PowerPoint Presentation</vt:lpstr>
      <vt:lpstr>Platform Journey - An Illustration</vt:lpstr>
      <vt:lpstr>Cloud Dojo Goals</vt:lpstr>
      <vt:lpstr>Complementary Efforts – Common Target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Raviteja Appalla</cp:lastModifiedBy>
  <cp:revision>2</cp:revision>
  <dcterms:modified xsi:type="dcterms:W3CDTF">2017-05-09T05:57:01Z</dcterms:modified>
</cp:coreProperties>
</file>